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media/image19.jpg" ContentType="image/jpeg"/>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media/image21.jpg" ContentType="image/jpeg"/>
  <Override PartName="/ppt/tags/tag77.xml" ContentType="application/vnd.openxmlformats-officedocument.presentationml.tags+xml"/>
  <Override PartName="/ppt/tags/tag78.xml" ContentType="application/vnd.openxmlformats-officedocument.presentationml.tags+xml"/>
  <Override PartName="/ppt/media/image22.jpg" ContentType="image/jpeg"/>
  <Override PartName="/ppt/tags/tag79.xml" ContentType="application/vnd.openxmlformats-officedocument.presentationml.tags+xml"/>
  <Override PartName="/ppt/tags/tag80.xml" ContentType="application/vnd.openxmlformats-officedocument.presentationml.tags+xml"/>
  <Override PartName="/ppt/notesSlides/notesSlide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77" r:id="rId4"/>
  </p:sldMasterIdLst>
  <p:notesMasterIdLst>
    <p:notesMasterId r:id="rId28"/>
  </p:notesMasterIdLst>
  <p:handoutMasterIdLst>
    <p:handoutMasterId r:id="rId29"/>
  </p:handoutMasterIdLst>
  <p:sldIdLst>
    <p:sldId id="349" r:id="rId5"/>
    <p:sldId id="350" r:id="rId6"/>
    <p:sldId id="351" r:id="rId7"/>
    <p:sldId id="280" r:id="rId8"/>
    <p:sldId id="352" r:id="rId9"/>
    <p:sldId id="289" r:id="rId10"/>
    <p:sldId id="353" r:id="rId11"/>
    <p:sldId id="356"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54" r:id="rId25"/>
    <p:sldId id="293" r:id="rId26"/>
    <p:sldId id="30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6">
          <p15:clr>
            <a:srgbClr val="A4A3A4"/>
          </p15:clr>
        </p15:guide>
        <p15:guide id="2" pos="39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9A84"/>
    <a:srgbClr val="00206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6" d="100"/>
          <a:sy n="76" d="100"/>
        </p:scale>
        <p:origin x="27" y="252"/>
      </p:cViewPr>
      <p:guideLst>
        <p:guide orient="horz" pos="2126"/>
        <p:guide pos="39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700000000000000" pitchFamily="18" charset="-122"/>
              <a:ea typeface="思源宋体" panose="02020700000000000000" pitchFamily="18" charset="-122"/>
              <a:cs typeface="思源宋体" panose="020207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700000000000000" pitchFamily="18" charset="-122"/>
              </a:rPr>
              <a:t>2024/11/2</a:t>
            </a:fld>
            <a:endParaRPr lang="zh-CN" altLang="en-US">
              <a:cs typeface="思源宋体" panose="020207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700000000000000" pitchFamily="18" charset="-122"/>
              <a:ea typeface="思源宋体" panose="02020700000000000000" pitchFamily="18" charset="-122"/>
              <a:cs typeface="思源宋体" panose="020207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700000000000000" pitchFamily="18" charset="-122"/>
              </a:rPr>
              <a:t>‹#›</a:t>
            </a:fld>
            <a:endParaRPr lang="zh-CN" altLang="en-US">
              <a:cs typeface="思源宋体" panose="02020700000000000000" pitchFamily="18" charset="-122"/>
            </a:endParaRPr>
          </a:p>
        </p:txBody>
      </p:sp>
    </p:spTree>
    <p:extLst>
      <p:ext uri="{BB962C8B-B14F-4D97-AF65-F5344CB8AC3E}">
        <p14:creationId xmlns:p14="http://schemas.microsoft.com/office/powerpoint/2010/main" val="40151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fld id="{D2A48B96-639E-45A3-A0BA-2464DFDB1FAA}" type="datetimeFigureOut">
              <a:rPr lang="zh-CN" altLang="en-US" smtClean="0"/>
              <a:t>2024/11/2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93429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a:lvl2pPr marL="4572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2pPr>
    <a:lvl3pPr marL="9144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3pPr>
    <a:lvl4pPr marL="13716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4pPr>
    <a:lvl5pPr marL="18288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8559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3992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83106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2024/11/2</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48797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2024/11/2</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825161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700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674601873"/>
      </p:ext>
    </p:extLst>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896079134"/>
      </p:ext>
    </p:extLst>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697556874"/>
      </p:ext>
    </p:extLst>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50494234"/>
      </p:ext>
    </p:extLst>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878945566"/>
      </p:ext>
    </p:extLst>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782895046"/>
      </p:ext>
    </p:extLst>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893551758"/>
      </p:ext>
    </p:extLst>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559014270"/>
      </p:ext>
    </p:extLst>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545763048"/>
      </p:ext>
    </p:extLst>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578478982"/>
      </p:ext>
    </p:extLst>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1327338183"/>
      </p:ext>
    </p:extLst>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1857728002"/>
      </p:ext>
    </p:extLst>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4109304995"/>
      </p:ext>
    </p:extLst>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801852047"/>
      </p:ext>
    </p:extLst>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475662064"/>
      </p:ext>
    </p:extLst>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513474004"/>
      </p:ext>
    </p:extLst>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866634801"/>
      </p:ext>
    </p:extLst>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4175990496"/>
      </p:ext>
    </p:extLst>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60407379"/>
      </p:ext>
    </p:extLst>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41752426"/>
      </p:ext>
    </p:extLst>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677231169"/>
      </p:ext>
    </p:extLst>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55744580"/>
      </p:ext>
    </p:extLst>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716121814"/>
      </p:ext>
    </p:extLst>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4239273792"/>
      </p:ext>
    </p:extLst>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353142274"/>
      </p:ext>
    </p:extLst>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368338387"/>
      </p:ext>
    </p:extLst>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820225312"/>
      </p:ext>
    </p:extLst>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1389747830"/>
      </p:ext>
    </p:extLst>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444338882"/>
      </p:ext>
    </p:extLst>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325050998"/>
      </p:ext>
    </p:extLst>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1762642579"/>
      </p:ext>
    </p:extLst>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223017268"/>
      </p:ext>
    </p:extLst>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1828613865"/>
      </p:ext>
    </p:extLst>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DEDB1-E77C-463E-9E7E-3B4586D47F87}" type="slidenum">
              <a:rPr lang="zh-CN" altLang="en-US" smtClean="0"/>
              <a:t>‹#›</a:t>
            </a:fld>
            <a:endParaRPr lang="zh-CN" altLang="en-US"/>
          </a:p>
        </p:txBody>
      </p:sp>
      <p:sp>
        <p:nvSpPr>
          <p:cNvPr id="11" name="TextBox 10"/>
          <p:cNvSpPr txBox="1"/>
          <p:nvPr userDrawn="1"/>
        </p:nvSpPr>
        <p:spPr>
          <a:xfrm>
            <a:off x="2023818" y="6712767"/>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2322837006"/>
      </p:ext>
    </p:extLst>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658190639"/>
      </p:ext>
    </p:extLst>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196184612"/>
      </p:ext>
    </p:extLst>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1349155933"/>
      </p:ext>
    </p:extLst>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119884676"/>
      </p:ext>
    </p:extLst>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517563736"/>
      </p:ext>
    </p:extLst>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115200701"/>
      </p:ext>
    </p:extLst>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666240583"/>
      </p:ext>
    </p:extLst>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748901078"/>
      </p:ext>
    </p:extLst>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962657583"/>
      </p:ext>
    </p:extLst>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889296975"/>
      </p:ext>
    </p:extLst>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067460631"/>
      </p:ext>
    </p:extLst>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4022473656"/>
      </p:ext>
    </p:extLst>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4058338817"/>
      </p:ext>
    </p:extLst>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4006948315"/>
      </p:ext>
    </p:extLst>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26350757"/>
      </p:ext>
    </p:extLst>
  </p:cSld>
  <p:clrMapOvr>
    <a:masterClrMapping/>
  </p:clrMapOvr>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207919159"/>
      </p:ext>
    </p:extLst>
  </p:cSld>
  <p:clrMapOvr>
    <a:masterClrMapping/>
  </p:clrMapOvr>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708203268"/>
      </p:ext>
    </p:extLst>
  </p:cSld>
  <p:clrMapOvr>
    <a:masterClrMapping/>
  </p:clrMapOvr>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1390992008"/>
      </p:ext>
    </p:extLst>
  </p:cSld>
  <p:clrMapOvr>
    <a:masterClrMapping/>
  </p:clrMapOvr>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4187050877"/>
      </p:ext>
    </p:extLst>
  </p:cSld>
  <p:clrMapOvr>
    <a:masterClrMapping/>
  </p:clrMapOvr>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033925200"/>
      </p:ext>
    </p:extLst>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789484388"/>
      </p:ext>
    </p:extLst>
  </p:cSld>
  <p:clrMapOvr>
    <a:masterClrMapping/>
  </p:clrMapOvr>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777574740"/>
      </p:ext>
    </p:extLst>
  </p:cSld>
  <p:clrMapOvr>
    <a:masterClrMapping/>
  </p:clrMapOvr>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1494666119"/>
      </p:ext>
    </p:extLst>
  </p:cSld>
  <p:clrMapOvr>
    <a:masterClrMapping/>
  </p:clrMapOvr>
  <p:hf sldNum="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469094452"/>
      </p:ext>
    </p:extLst>
  </p:cSld>
  <p:clrMapOvr>
    <a:masterClrMapping/>
  </p:clrMapOvr>
  <p:hf sldNum="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863639548"/>
      </p:ext>
    </p:extLst>
  </p:cSld>
  <p:clrMapOvr>
    <a:masterClrMapping/>
  </p:clrMapOvr>
  <p:hf sldNum="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237675432"/>
      </p:ext>
    </p:extLst>
  </p:cSld>
  <p:clrMapOvr>
    <a:masterClrMapping/>
  </p:clrMapOvr>
  <p:hf sldNum="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14407881"/>
      </p:ext>
    </p:extLst>
  </p:cSld>
  <p:clrMapOvr>
    <a:masterClrMapping/>
  </p:clrMapOvr>
  <p:hf sldNum="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743A0E-775F-40D2-AB00-DC9012702C4E}"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653620714"/>
      </p:ext>
    </p:extLst>
  </p:cSld>
  <p:clrMapOvr>
    <a:masterClrMapping/>
  </p:clrMapOvr>
  <p:hf sldNum="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962880693"/>
      </p:ext>
    </p:extLst>
  </p:cSld>
  <p:clrMapOvr>
    <a:masterClrMapping/>
  </p:clrMapOvr>
  <p:hf sldNum="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035760055"/>
      </p:ext>
    </p:extLst>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2024/11/2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484613590"/>
      </p:ext>
    </p:extLst>
  </p:cSld>
  <p:clrMapOvr>
    <a:masterClrMapping/>
  </p:clrMapOvr>
  <p:hf sldNum="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1461768926"/>
      </p:ext>
    </p:extLst>
  </p:cSld>
  <p:clrMapOvr>
    <a:masterClrMapping/>
  </p:clrMapOvr>
  <p:hf sldNum="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965295662"/>
      </p:ext>
    </p:extLst>
  </p:cSld>
  <p:clrMapOvr>
    <a:masterClrMapping/>
  </p:clrMapOvr>
  <p:hf sldNum="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62CCDFA-4E1D-4ECC-924E-B6F98AA91DEC}" type="datetimeFigureOut">
              <a:rPr lang="zh-CN" altLang="en-US" smtClean="0"/>
              <a:t>2024/11/2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2066616488"/>
      </p:ext>
    </p:extLst>
  </p:cSld>
  <p:clrMapOvr>
    <a:masterClrMapping/>
  </p:clrMapOvr>
  <p:hf sldNum="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817616"/>
      </p:ext>
    </p:extLst>
  </p:cSld>
  <p:clrMapOvr>
    <a:masterClrMapping/>
  </p:clrMapOvr>
  <p:hf sldNum="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379208"/>
      </p:ext>
    </p:extLst>
  </p:cSld>
  <p:clrMapOvr>
    <a:masterClrMapping/>
  </p:clrMapOvr>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52.xml"/><Relationship Id="rId21" Type="http://schemas.openxmlformats.org/officeDocument/2006/relationships/slideLayout" Target="../slideLayouts/slideLayout47.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63" Type="http://schemas.openxmlformats.org/officeDocument/2006/relationships/slideLayout" Target="../slideLayouts/slideLayout89.xml"/><Relationship Id="rId68" Type="http://schemas.openxmlformats.org/officeDocument/2006/relationships/slideLayout" Target="../slideLayouts/slideLayout94.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slideLayout" Target="../slideLayouts/slideLayout84.xml"/><Relationship Id="rId66" Type="http://schemas.openxmlformats.org/officeDocument/2006/relationships/slideLayout" Target="../slideLayouts/slideLayout92.xml"/><Relationship Id="rId5" Type="http://schemas.openxmlformats.org/officeDocument/2006/relationships/slideLayout" Target="../slideLayouts/slideLayout31.xml"/><Relationship Id="rId61" Type="http://schemas.openxmlformats.org/officeDocument/2006/relationships/slideLayout" Target="../slideLayouts/slideLayout87.xml"/><Relationship Id="rId19" Type="http://schemas.openxmlformats.org/officeDocument/2006/relationships/slideLayout" Target="../slideLayouts/slideLayout4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64" Type="http://schemas.openxmlformats.org/officeDocument/2006/relationships/slideLayout" Target="../slideLayouts/slideLayout90.xml"/><Relationship Id="rId69" Type="http://schemas.openxmlformats.org/officeDocument/2006/relationships/slideLayout" Target="../slideLayouts/slideLayout95.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59" Type="http://schemas.openxmlformats.org/officeDocument/2006/relationships/slideLayout" Target="../slideLayouts/slideLayout85.xml"/><Relationship Id="rId67" Type="http://schemas.openxmlformats.org/officeDocument/2006/relationships/slideLayout" Target="../slideLayouts/slideLayout93.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62" Type="http://schemas.openxmlformats.org/officeDocument/2006/relationships/slideLayout" Target="../slideLayouts/slideLayout88.xml"/><Relationship Id="rId70" Type="http://schemas.openxmlformats.org/officeDocument/2006/relationships/theme" Target="../theme/theme4.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 Id="rId60" Type="http://schemas.openxmlformats.org/officeDocument/2006/relationships/slideLayout" Target="../slideLayouts/slideLayout86.xml"/><Relationship Id="rId65" Type="http://schemas.openxmlformats.org/officeDocument/2006/relationships/slideLayout" Target="../slideLayouts/slideLayout91.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9" Type="http://schemas.openxmlformats.org/officeDocument/2006/relationships/slideLayout" Target="../slideLayouts/slideLayout65.xml"/><Relationship Id="rId34" Type="http://schemas.openxmlformats.org/officeDocument/2006/relationships/slideLayout" Target="../slideLayouts/slideLayout60.xml"/><Relationship Id="rId50" Type="http://schemas.openxmlformats.org/officeDocument/2006/relationships/slideLayout" Target="../slideLayouts/slideLayout76.xml"/><Relationship Id="rId55"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771DEDB1-E77C-463E-9E7E-3B4586D47F8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72"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2CE67385-41BA-4D28-857C-9E48547FF120}" type="datetimeFigureOut">
              <a:rPr lang="zh-CN" altLang="en-US" smtClean="0"/>
              <a:t>2024/11/2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771DEDB1-E77C-463E-9E7E-3B4586D47F8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60834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2CCDFA-4E1D-4ECC-924E-B6F98AA91DEC}" type="datetimeFigureOut">
              <a:rPr lang="zh-CN" altLang="en-US" smtClean="0"/>
              <a:t>2024/11/2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43A0E-775F-40D2-AB00-DC9012702C4E}" type="slidenum">
              <a:rPr lang="zh-CN" altLang="en-US" smtClean="0"/>
              <a:t>‹#›</a:t>
            </a:fld>
            <a:endParaRPr lang="zh-CN" altLang="en-US"/>
          </a:p>
        </p:txBody>
      </p:sp>
    </p:spTree>
    <p:extLst>
      <p:ext uri="{BB962C8B-B14F-4D97-AF65-F5344CB8AC3E}">
        <p14:creationId xmlns:p14="http://schemas.microsoft.com/office/powerpoint/2010/main" val="318625252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 id="2147483725" r:id="rId48"/>
    <p:sldLayoutId id="2147483726" r:id="rId49"/>
    <p:sldLayoutId id="2147483727" r:id="rId50"/>
    <p:sldLayoutId id="2147483728" r:id="rId51"/>
    <p:sldLayoutId id="2147483729" r:id="rId52"/>
    <p:sldLayoutId id="2147483730" r:id="rId53"/>
    <p:sldLayoutId id="2147483731" r:id="rId54"/>
    <p:sldLayoutId id="2147483732" r:id="rId55"/>
    <p:sldLayoutId id="2147483733" r:id="rId56"/>
    <p:sldLayoutId id="2147483734" r:id="rId57"/>
    <p:sldLayoutId id="2147483735" r:id="rId58"/>
    <p:sldLayoutId id="2147483736" r:id="rId59"/>
    <p:sldLayoutId id="2147483737" r:id="rId60"/>
    <p:sldLayoutId id="2147483738" r:id="rId61"/>
    <p:sldLayoutId id="2147483739" r:id="rId62"/>
    <p:sldLayoutId id="2147483740" r:id="rId63"/>
    <p:sldLayoutId id="2147483741" r:id="rId64"/>
    <p:sldLayoutId id="2147483742" r:id="rId65"/>
    <p:sldLayoutId id="2147483743" r:id="rId66"/>
    <p:sldLayoutId id="2147483744" r:id="rId67"/>
    <p:sldLayoutId id="2147483745" r:id="rId68"/>
    <p:sldLayoutId id="2147483746" r:id="rId69"/>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4.xml"/><Relationship Id="rId7" Type="http://schemas.openxmlformats.org/officeDocument/2006/relationships/image" Target="../media/image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tags" Target="../tags/tag57.xml"/><Relationship Id="rId7" Type="http://schemas.openxmlformats.org/officeDocument/2006/relationships/image" Target="../media/image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3.png"/><Relationship Id="rId5" Type="http://schemas.openxmlformats.org/officeDocument/2006/relationships/slideLayout" Target="../slideLayouts/slideLayout14.xml"/><Relationship Id="rId4" Type="http://schemas.openxmlformats.org/officeDocument/2006/relationships/tags" Target="../tags/tag58.xml"/><Relationship Id="rId9" Type="http://schemas.openxmlformats.org/officeDocument/2006/relationships/image" Target="../media/image10.jp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5.jpeg"/><Relationship Id="rId3" Type="http://schemas.openxmlformats.org/officeDocument/2006/relationships/tags" Target="../tags/tag61.xml"/><Relationship Id="rId7" Type="http://schemas.openxmlformats.org/officeDocument/2006/relationships/image" Target="../media/image3.png"/><Relationship Id="rId12" Type="http://schemas.openxmlformats.org/officeDocument/2006/relationships/image" Target="../media/image14.jpe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Layout" Target="../slideLayouts/slideLayout14.xml"/><Relationship Id="rId11" Type="http://schemas.openxmlformats.org/officeDocument/2006/relationships/image" Target="../media/image13.jpeg"/><Relationship Id="rId5" Type="http://schemas.openxmlformats.org/officeDocument/2006/relationships/tags" Target="../tags/tag63.xml"/><Relationship Id="rId15" Type="http://schemas.openxmlformats.org/officeDocument/2006/relationships/image" Target="../media/image17.jpeg"/><Relationship Id="rId10" Type="http://schemas.openxmlformats.org/officeDocument/2006/relationships/image" Target="../media/image12.jpeg"/><Relationship Id="rId4" Type="http://schemas.openxmlformats.org/officeDocument/2006/relationships/tags" Target="../tags/tag62.xml"/><Relationship Id="rId9" Type="http://schemas.openxmlformats.org/officeDocument/2006/relationships/image" Target="../media/image11.jpeg"/><Relationship Id="rId1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6.xml"/><Relationship Id="rId7" Type="http://schemas.openxmlformats.org/officeDocument/2006/relationships/image" Target="../media/image3.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14.xml"/><Relationship Id="rId11" Type="http://schemas.openxmlformats.org/officeDocument/2006/relationships/image" Target="../media/image20.jpg"/><Relationship Id="rId5" Type="http://schemas.openxmlformats.org/officeDocument/2006/relationships/tags" Target="../tags/tag68.xml"/><Relationship Id="rId10" Type="http://schemas.openxmlformats.org/officeDocument/2006/relationships/image" Target="../media/image19.jpg"/><Relationship Id="rId4" Type="http://schemas.openxmlformats.org/officeDocument/2006/relationships/tags" Target="../tags/tag67.xml"/><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21.jp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22.jp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tags" Target="../tags/tag98.xml"/><Relationship Id="rId3" Type="http://schemas.openxmlformats.org/officeDocument/2006/relationships/tags" Target="../tags/tag83.xml"/><Relationship Id="rId21" Type="http://schemas.openxmlformats.org/officeDocument/2006/relationships/image" Target="../media/image3.png"/><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slideLayout" Target="../slideLayouts/slideLayout14.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tags" Target="../tags/tag95.xml"/><Relationship Id="rId10" Type="http://schemas.openxmlformats.org/officeDocument/2006/relationships/tags" Target="../tags/tag90.xml"/><Relationship Id="rId19" Type="http://schemas.openxmlformats.org/officeDocument/2006/relationships/tags" Target="../tags/tag99.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23.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9" Type="http://schemas.openxmlformats.org/officeDocument/2006/relationships/tags" Target="../tags/tag41.xml"/><Relationship Id="rId21" Type="http://schemas.openxmlformats.org/officeDocument/2006/relationships/tags" Target="../tags/tag23.xml"/><Relationship Id="rId34" Type="http://schemas.openxmlformats.org/officeDocument/2006/relationships/tags" Target="../tags/tag36.xml"/><Relationship Id="rId42" Type="http://schemas.openxmlformats.org/officeDocument/2006/relationships/tags" Target="../tags/tag44.xml"/><Relationship Id="rId47" Type="http://schemas.openxmlformats.org/officeDocument/2006/relationships/image" Target="../media/image5.jpeg"/><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image" Target="../media/image3.png"/><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4" Type="http://schemas.openxmlformats.org/officeDocument/2006/relationships/slideLayout" Target="../slideLayouts/slideLayout14.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8" Type="http://schemas.openxmlformats.org/officeDocument/2006/relationships/tags" Target="../tags/tag10.xml"/><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image" Target="../media/image4.png"/><Relationship Id="rId20" Type="http://schemas.openxmlformats.org/officeDocument/2006/relationships/tags" Target="../tags/tag22.xml"/><Relationship Id="rId41" Type="http://schemas.openxmlformats.org/officeDocument/2006/relationships/tags" Target="../tags/tag4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图片 74"/>
          <p:cNvPicPr>
            <a:picLocks noChangeAspect="1"/>
          </p:cNvPicPr>
          <p:nvPr/>
        </p:nvPicPr>
        <p:blipFill rotWithShape="1">
          <a:blip r:embed="rId3"/>
          <a:srcRect t="16187" r="1830"/>
          <a:stretch>
            <a:fillRect/>
          </a:stretch>
        </p:blipFill>
        <p:spPr>
          <a:xfrm>
            <a:off x="5012329" y="0"/>
            <a:ext cx="7210378" cy="6855249"/>
          </a:xfrm>
          <a:prstGeom prst="rect">
            <a:avLst/>
          </a:prstGeom>
        </p:spPr>
      </p:pic>
      <p:pic>
        <p:nvPicPr>
          <p:cNvPr id="76" name="图片 75"/>
          <p:cNvPicPr>
            <a:picLocks noChangeAspect="1"/>
          </p:cNvPicPr>
          <p:nvPr/>
        </p:nvPicPr>
        <p:blipFill rotWithShape="1">
          <a:blip r:embed="rId4">
            <a:lum bright="-15000"/>
          </a:blip>
          <a:srcRect l="-74" t="15279" r="31003" b="52696"/>
          <a:stretch>
            <a:fillRect/>
          </a:stretch>
        </p:blipFill>
        <p:spPr>
          <a:xfrm rot="10800000">
            <a:off x="-1" y="3600306"/>
            <a:ext cx="3665729" cy="3257694"/>
          </a:xfrm>
          <a:prstGeom prst="rect">
            <a:avLst/>
          </a:prstGeom>
        </p:spPr>
      </p:pic>
      <p:sp>
        <p:nvSpPr>
          <p:cNvPr id="9" name="文本框 8"/>
          <p:cNvSpPr txBox="1"/>
          <p:nvPr/>
        </p:nvSpPr>
        <p:spPr>
          <a:xfrm>
            <a:off x="1418731" y="2811444"/>
            <a:ext cx="8973378" cy="830997"/>
          </a:xfrm>
          <a:prstGeom prst="rect">
            <a:avLst/>
          </a:prstGeom>
          <a:noFill/>
        </p:spPr>
        <p:txBody>
          <a:bodyPr vert="horz" wrap="square" rtlCol="0">
            <a:spAutoFit/>
          </a:bodyPr>
          <a:lstStyle/>
          <a:p>
            <a:pPr lvl="0">
              <a:defRPr/>
            </a:pPr>
            <a:r>
              <a:rPr lang="zh-CN" altLang="en-US" sz="4800" b="1" dirty="0">
                <a:solidFill>
                  <a:prstClr val="black">
                    <a:lumMod val="85000"/>
                    <a:lumOff val="15000"/>
                  </a:prstClr>
                </a:solidFill>
                <a:latin typeface="+mj-ea"/>
                <a:ea typeface="+mj-ea"/>
                <a:cs typeface="+mn-ea"/>
                <a:sym typeface="Arial"/>
              </a:rPr>
              <a:t>基于深度学习的小物体目标检测</a:t>
            </a:r>
            <a:endParaRPr kumimoji="0" lang="zh-CN" altLang="en-US" sz="4800" b="1" i="0" u="none" strike="noStrike" kern="1200" cap="none" spc="0" normalizeH="0" baseline="0" noProof="0" dirty="0">
              <a:ln>
                <a:noFill/>
              </a:ln>
              <a:solidFill>
                <a:prstClr val="black">
                  <a:lumMod val="85000"/>
                  <a:lumOff val="15000"/>
                </a:prstClr>
              </a:solidFill>
              <a:effectLst/>
              <a:uLnTx/>
              <a:uFillTx/>
              <a:latin typeface="+mj-ea"/>
              <a:ea typeface="+mj-ea"/>
              <a:cs typeface="+mn-ea"/>
              <a:sym typeface="Arial"/>
            </a:endParaRPr>
          </a:p>
        </p:txBody>
      </p:sp>
      <p:cxnSp>
        <p:nvCxnSpPr>
          <p:cNvPr id="16" name="直接连接符 15"/>
          <p:cNvCxnSpPr/>
          <p:nvPr/>
        </p:nvCxnSpPr>
        <p:spPr>
          <a:xfrm flipH="1">
            <a:off x="1455462" y="4298065"/>
            <a:ext cx="8042118"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1000" fill="hold"/>
                                        <p:tgtEl>
                                          <p:spTgt spid="75"/>
                                        </p:tgtEl>
                                        <p:attrNameLst>
                                          <p:attrName>ppt_w</p:attrName>
                                        </p:attrNameLst>
                                      </p:cBhvr>
                                      <p:tavLst>
                                        <p:tav tm="0">
                                          <p:val>
                                            <p:strVal val="#ppt_w+.3"/>
                                          </p:val>
                                        </p:tav>
                                        <p:tav tm="100000">
                                          <p:val>
                                            <p:strVal val="#ppt_w"/>
                                          </p:val>
                                        </p:tav>
                                      </p:tavLst>
                                    </p:anim>
                                    <p:anim calcmode="lin" valueType="num">
                                      <p:cBhvr>
                                        <p:cTn id="8" dur="1000" fill="hold"/>
                                        <p:tgtEl>
                                          <p:spTgt spid="75"/>
                                        </p:tgtEl>
                                        <p:attrNameLst>
                                          <p:attrName>ppt_h</p:attrName>
                                        </p:attrNameLst>
                                      </p:cBhvr>
                                      <p:tavLst>
                                        <p:tav tm="0">
                                          <p:val>
                                            <p:strVal val="#ppt_h"/>
                                          </p:val>
                                        </p:tav>
                                        <p:tav tm="100000">
                                          <p:val>
                                            <p:strVal val="#ppt_h"/>
                                          </p:val>
                                        </p:tav>
                                      </p:tavLst>
                                    </p:anim>
                                    <p:animEffect transition="in" filter="fade">
                                      <p:cBhvr>
                                        <p:cTn id="9" dur="1000"/>
                                        <p:tgtEl>
                                          <p:spTgt spid="75"/>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1000" fill="hold"/>
                                        <p:tgtEl>
                                          <p:spTgt spid="76"/>
                                        </p:tgtEl>
                                        <p:attrNameLst>
                                          <p:attrName>ppt_w</p:attrName>
                                        </p:attrNameLst>
                                      </p:cBhvr>
                                      <p:tavLst>
                                        <p:tav tm="0">
                                          <p:val>
                                            <p:strVal val="#ppt_w+.3"/>
                                          </p:val>
                                        </p:tav>
                                        <p:tav tm="100000">
                                          <p:val>
                                            <p:strVal val="#ppt_w"/>
                                          </p:val>
                                        </p:tav>
                                      </p:tavLst>
                                    </p:anim>
                                    <p:anim calcmode="lin" valueType="num">
                                      <p:cBhvr>
                                        <p:cTn id="13" dur="1000" fill="hold"/>
                                        <p:tgtEl>
                                          <p:spTgt spid="76"/>
                                        </p:tgtEl>
                                        <p:attrNameLst>
                                          <p:attrName>ppt_h</p:attrName>
                                        </p:attrNameLst>
                                      </p:cBhvr>
                                      <p:tavLst>
                                        <p:tav tm="0">
                                          <p:val>
                                            <p:strVal val="#ppt_h"/>
                                          </p:val>
                                        </p:tav>
                                        <p:tav tm="100000">
                                          <p:val>
                                            <p:strVal val="#ppt_h"/>
                                          </p:val>
                                        </p:tav>
                                      </p:tavLst>
                                    </p:anim>
                                    <p:animEffect transition="in" filter="fade">
                                      <p:cBhvr>
                                        <p:cTn id="14"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4" name="矩形 13">
            <a:extLst>
              <a:ext uri="{FF2B5EF4-FFF2-40B4-BE49-F238E27FC236}">
                <a16:creationId xmlns:a16="http://schemas.microsoft.com/office/drawing/2014/main" id="{C5A5C014-AE72-E38A-AAF7-786D3C44C604}"/>
              </a:ext>
            </a:extLst>
          </p:cNvPr>
          <p:cNvSpPr/>
          <p:nvPr>
            <p:custDataLst>
              <p:tags r:id="rId2"/>
            </p:custDataLst>
          </p:nvPr>
        </p:nvSpPr>
        <p:spPr>
          <a:xfrm>
            <a:off x="987276" y="1168860"/>
            <a:ext cx="6499374"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01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贡献了</a:t>
            </a:r>
            <a:r>
              <a:rPr lang="en-US" altLang="zh-CN" sz="2800" b="1" dirty="0">
                <a:latin typeface="微软雅黑" panose="020B0503020204020204" charset="-122"/>
                <a:ea typeface="微软雅黑" panose="020B0503020204020204" charset="-122"/>
                <a:cs typeface="微软雅黑" panose="020B0503020204020204" charset="-122"/>
              </a:rPr>
              <a:t>AIGC+PS</a:t>
            </a:r>
            <a:r>
              <a:rPr lang="zh-CN" altLang="en-US" sz="2800" b="1" dirty="0">
                <a:latin typeface="微软雅黑" panose="020B0503020204020204" charset="-122"/>
                <a:ea typeface="微软雅黑" panose="020B0503020204020204" charset="-122"/>
                <a:cs typeface="微软雅黑" panose="020B0503020204020204" charset="-122"/>
              </a:rPr>
              <a:t>的多个小目标数据集</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文本框 3">
            <a:extLst>
              <a:ext uri="{FF2B5EF4-FFF2-40B4-BE49-F238E27FC236}">
                <a16:creationId xmlns:a16="http://schemas.microsoft.com/office/drawing/2014/main" id="{46CA95F3-DA46-71D8-5D2B-492A957A59CE}"/>
              </a:ext>
            </a:extLst>
          </p:cNvPr>
          <p:cNvSpPr txBox="1"/>
          <p:nvPr/>
        </p:nvSpPr>
        <p:spPr>
          <a:xfrm>
            <a:off x="906985" y="1649984"/>
            <a:ext cx="10723040" cy="3785652"/>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完全独立制作了</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个由</a:t>
            </a:r>
            <a:r>
              <a:rPr lang="en-US" altLang="zh-CN" sz="2400" b="1" dirty="0">
                <a:latin typeface="微软雅黑" panose="020B0503020204020204" pitchFamily="34" charset="-122"/>
                <a:ea typeface="微软雅黑" panose="020B0503020204020204" pitchFamily="34" charset="-122"/>
              </a:rPr>
              <a:t>Stable diffusion</a:t>
            </a:r>
            <a:r>
              <a:rPr lang="zh-CN" altLang="en-US" sz="2400" b="1" dirty="0">
                <a:latin typeface="微软雅黑" panose="020B0503020204020204" pitchFamily="34" charset="-122"/>
                <a:ea typeface="微软雅黑" panose="020B0503020204020204" pitchFamily="34" charset="-122"/>
              </a:rPr>
              <a:t>中文生图和图生图功能以及</a:t>
            </a:r>
            <a:r>
              <a:rPr lang="en-US" altLang="zh-CN" sz="2400" b="1" dirty="0">
                <a:latin typeface="微软雅黑" panose="020B0503020204020204" pitchFamily="34" charset="-122"/>
                <a:ea typeface="微软雅黑" panose="020B0503020204020204" pitchFamily="34" charset="-122"/>
              </a:rPr>
              <a:t>PS</a:t>
            </a:r>
            <a:r>
              <a:rPr lang="zh-CN" altLang="en-US" sz="2400" b="1" dirty="0">
                <a:latin typeface="微软雅黑" panose="020B0503020204020204" pitchFamily="34" charset="-122"/>
                <a:ea typeface="微软雅黑" panose="020B0503020204020204" pitchFamily="34" charset="-122"/>
              </a:rPr>
              <a:t>生成的铁路附近的小石头数据集。</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第一个数据集包含</a:t>
            </a:r>
            <a:r>
              <a:rPr lang="en-US" altLang="zh-CN" sz="2400" b="1" dirty="0">
                <a:solidFill>
                  <a:srgbClr val="FF0000"/>
                </a:solidFill>
                <a:latin typeface="微软雅黑" panose="020B0503020204020204" pitchFamily="34" charset="-122"/>
                <a:ea typeface="微软雅黑" panose="020B0503020204020204" pitchFamily="34" charset="-122"/>
              </a:rPr>
              <a:t>1046</a:t>
            </a:r>
            <a:r>
              <a:rPr lang="zh-CN" altLang="en-US" sz="2400" b="1" dirty="0">
                <a:solidFill>
                  <a:srgbClr val="FF0000"/>
                </a:solidFill>
                <a:latin typeface="微软雅黑" panose="020B0503020204020204" pitchFamily="34" charset="-122"/>
                <a:ea typeface="微软雅黑" panose="020B0503020204020204" pitchFamily="34" charset="-122"/>
              </a:rPr>
              <a:t>张</a:t>
            </a:r>
            <a:r>
              <a:rPr lang="zh-CN" altLang="en-US" sz="2400" b="1" dirty="0">
                <a:latin typeface="微软雅黑" panose="020B0503020204020204" pitchFamily="34" charset="-122"/>
                <a:ea typeface="微软雅黑" panose="020B0503020204020204" pitchFamily="34" charset="-122"/>
              </a:rPr>
              <a:t>图片，其中</a:t>
            </a:r>
            <a:r>
              <a:rPr lang="en-US" altLang="zh-CN" sz="2400" b="1" dirty="0">
                <a:solidFill>
                  <a:srgbClr val="FF0000"/>
                </a:solidFill>
                <a:latin typeface="微软雅黑" panose="020B0503020204020204" pitchFamily="34" charset="-122"/>
                <a:ea typeface="微软雅黑" panose="020B0503020204020204" pitchFamily="34" charset="-122"/>
              </a:rPr>
              <a:t>946</a:t>
            </a:r>
            <a:r>
              <a:rPr lang="zh-CN" altLang="en-US" sz="2400" b="1" dirty="0">
                <a:solidFill>
                  <a:srgbClr val="FF0000"/>
                </a:solidFill>
                <a:latin typeface="微软雅黑" panose="020B0503020204020204" pitchFamily="34" charset="-122"/>
                <a:ea typeface="微软雅黑" panose="020B0503020204020204" pitchFamily="34" charset="-122"/>
              </a:rPr>
              <a:t>张</a:t>
            </a:r>
            <a:r>
              <a:rPr lang="zh-CN" altLang="en-US" sz="2400" b="1" dirty="0">
                <a:latin typeface="微软雅黑" panose="020B0503020204020204" pitchFamily="34" charset="-122"/>
                <a:ea typeface="微软雅黑" panose="020B0503020204020204" pitchFamily="34" charset="-122"/>
              </a:rPr>
              <a:t>为</a:t>
            </a:r>
            <a:r>
              <a:rPr lang="zh-CN" altLang="en-US" sz="2400" b="1" dirty="0">
                <a:solidFill>
                  <a:srgbClr val="FF0000"/>
                </a:solidFill>
                <a:latin typeface="微软雅黑" panose="020B0503020204020204" pitchFamily="34" charset="-122"/>
                <a:ea typeface="微软雅黑" panose="020B0503020204020204" pitchFamily="34" charset="-122"/>
              </a:rPr>
              <a:t>文生图</a:t>
            </a:r>
            <a:r>
              <a:rPr lang="zh-CN" altLang="en-US" sz="2400" b="1" dirty="0">
                <a:latin typeface="微软雅黑" panose="020B0503020204020204" pitchFamily="34" charset="-122"/>
                <a:ea typeface="微软雅黑" panose="020B0503020204020204" pitchFamily="34" charset="-122"/>
              </a:rPr>
              <a:t>生成的，</a:t>
            </a:r>
            <a:r>
              <a:rPr lang="en-US" altLang="zh-CN" sz="2400" b="1" dirty="0">
                <a:solidFill>
                  <a:srgbClr val="FF0000"/>
                </a:solidFill>
                <a:latin typeface="微软雅黑" panose="020B0503020204020204" pitchFamily="34" charset="-122"/>
                <a:ea typeface="微软雅黑" panose="020B0503020204020204" pitchFamily="34" charset="-122"/>
              </a:rPr>
              <a:t>100</a:t>
            </a:r>
            <a:r>
              <a:rPr lang="zh-CN" altLang="en-US" sz="2400" b="1" dirty="0">
                <a:solidFill>
                  <a:srgbClr val="FF0000"/>
                </a:solidFill>
                <a:latin typeface="微软雅黑" panose="020B0503020204020204" pitchFamily="34" charset="-122"/>
                <a:ea typeface="微软雅黑" panose="020B0503020204020204" pitchFamily="34" charset="-122"/>
              </a:rPr>
              <a:t>张</a:t>
            </a:r>
            <a:r>
              <a:rPr lang="zh-CN" altLang="en-US" sz="2400" b="1" dirty="0">
                <a:latin typeface="微软雅黑" panose="020B0503020204020204" pitchFamily="34" charset="-122"/>
                <a:ea typeface="微软雅黑" panose="020B0503020204020204" pitchFamily="34" charset="-122"/>
              </a:rPr>
              <a:t>为</a:t>
            </a:r>
            <a:r>
              <a:rPr lang="zh-CN" altLang="en-US" sz="2400" b="1" dirty="0">
                <a:solidFill>
                  <a:srgbClr val="FF0000"/>
                </a:solidFill>
                <a:latin typeface="微软雅黑" panose="020B0503020204020204" pitchFamily="34" charset="-122"/>
                <a:ea typeface="微软雅黑" panose="020B0503020204020204" pitchFamily="34" charset="-122"/>
              </a:rPr>
              <a:t>图生图</a:t>
            </a:r>
            <a:r>
              <a:rPr lang="zh-CN" altLang="en-US" sz="2400" b="1" dirty="0">
                <a:latin typeface="微软雅黑" panose="020B0503020204020204" pitchFamily="34" charset="-122"/>
                <a:ea typeface="微软雅黑" panose="020B0503020204020204" pitchFamily="34" charset="-122"/>
              </a:rPr>
              <a:t>生成的。该数据集所有图片均是使用</a:t>
            </a:r>
            <a:r>
              <a:rPr lang="en-US" altLang="zh-CN" sz="2400" b="1" dirty="0">
                <a:latin typeface="微软雅黑" panose="020B0503020204020204" pitchFamily="34" charset="-122"/>
                <a:ea typeface="微软雅黑" panose="020B0503020204020204" pitchFamily="34" charset="-122"/>
              </a:rPr>
              <a:t>Stable Diffusion</a:t>
            </a:r>
            <a:r>
              <a:rPr lang="zh-CN" altLang="en-US" sz="2400" b="1" dirty="0">
                <a:latin typeface="微软雅黑" panose="020B0503020204020204" pitchFamily="34" charset="-122"/>
                <a:ea typeface="微软雅黑" panose="020B0503020204020204" pitchFamily="34" charset="-122"/>
              </a:rPr>
              <a:t>生成的。</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第二个数据集包含</a:t>
            </a:r>
            <a:r>
              <a:rPr lang="en-US" altLang="zh-CN" sz="2400" b="1" dirty="0">
                <a:solidFill>
                  <a:srgbClr val="FF0000"/>
                </a:solidFill>
                <a:latin typeface="微软雅黑" panose="020B0503020204020204" pitchFamily="34" charset="-122"/>
                <a:ea typeface="微软雅黑" panose="020B0503020204020204" pitchFamily="34" charset="-122"/>
              </a:rPr>
              <a:t>792</a:t>
            </a:r>
            <a:r>
              <a:rPr lang="zh-CN" altLang="en-US" sz="2400" b="1" dirty="0">
                <a:solidFill>
                  <a:srgbClr val="FF0000"/>
                </a:solidFill>
                <a:latin typeface="微软雅黑" panose="020B0503020204020204" pitchFamily="34" charset="-122"/>
                <a:ea typeface="微软雅黑" panose="020B0503020204020204" pitchFamily="34" charset="-122"/>
              </a:rPr>
              <a:t>张</a:t>
            </a:r>
            <a:r>
              <a:rPr lang="zh-CN" altLang="en-US" sz="2400" b="1" dirty="0">
                <a:latin typeface="微软雅黑" panose="020B0503020204020204" pitchFamily="34" charset="-122"/>
                <a:ea typeface="微软雅黑" panose="020B0503020204020204" pitchFamily="34" charset="-122"/>
              </a:rPr>
              <a:t>图片，其中</a:t>
            </a:r>
            <a:r>
              <a:rPr lang="en-US" altLang="zh-CN" sz="2400" b="1" dirty="0">
                <a:solidFill>
                  <a:srgbClr val="FF0000"/>
                </a:solidFill>
                <a:latin typeface="微软雅黑" panose="020B0503020204020204" pitchFamily="34" charset="-122"/>
                <a:ea typeface="微软雅黑" panose="020B0503020204020204" pitchFamily="34" charset="-122"/>
              </a:rPr>
              <a:t>340</a:t>
            </a:r>
            <a:r>
              <a:rPr lang="zh-CN" altLang="en-US" sz="2400" b="1" dirty="0">
                <a:solidFill>
                  <a:srgbClr val="FF0000"/>
                </a:solidFill>
                <a:latin typeface="微软雅黑" panose="020B0503020204020204" pitchFamily="34" charset="-122"/>
                <a:ea typeface="微软雅黑" panose="020B0503020204020204" pitchFamily="34" charset="-122"/>
              </a:rPr>
              <a:t>张</a:t>
            </a:r>
            <a:r>
              <a:rPr lang="zh-CN" altLang="en-US" sz="2400" b="1" dirty="0">
                <a:latin typeface="微软雅黑" panose="020B0503020204020204" pitchFamily="34" charset="-122"/>
                <a:ea typeface="微软雅黑" panose="020B0503020204020204" pitchFamily="34" charset="-122"/>
              </a:rPr>
              <a:t>为</a:t>
            </a:r>
            <a:r>
              <a:rPr lang="zh-CN" altLang="en-US" sz="2400" b="1" dirty="0">
                <a:solidFill>
                  <a:srgbClr val="FF0000"/>
                </a:solidFill>
                <a:latin typeface="微软雅黑" panose="020B0503020204020204" pitchFamily="34" charset="-122"/>
                <a:ea typeface="微软雅黑" panose="020B0503020204020204" pitchFamily="34" charset="-122"/>
              </a:rPr>
              <a:t>文生图</a:t>
            </a:r>
            <a:r>
              <a:rPr lang="zh-CN" altLang="en-US" sz="2400" b="1" dirty="0">
                <a:latin typeface="微软雅黑" panose="020B0503020204020204" pitchFamily="34" charset="-122"/>
                <a:ea typeface="微软雅黑" panose="020B0503020204020204" pitchFamily="34" charset="-122"/>
              </a:rPr>
              <a:t>生成的，</a:t>
            </a:r>
            <a:r>
              <a:rPr lang="en-US" altLang="zh-CN" sz="2400" b="1" dirty="0">
                <a:solidFill>
                  <a:srgbClr val="FF0000"/>
                </a:solidFill>
                <a:latin typeface="微软雅黑" panose="020B0503020204020204" pitchFamily="34" charset="-122"/>
                <a:ea typeface="微软雅黑" panose="020B0503020204020204" pitchFamily="34" charset="-122"/>
              </a:rPr>
              <a:t>101</a:t>
            </a:r>
            <a:r>
              <a:rPr lang="zh-CN" altLang="en-US" sz="2400" b="1" dirty="0">
                <a:solidFill>
                  <a:srgbClr val="FF0000"/>
                </a:solidFill>
                <a:latin typeface="微软雅黑" panose="020B0503020204020204" pitchFamily="34" charset="-122"/>
                <a:ea typeface="微软雅黑" panose="020B0503020204020204" pitchFamily="34" charset="-122"/>
              </a:rPr>
              <a:t>张</a:t>
            </a:r>
            <a:r>
              <a:rPr lang="zh-CN" altLang="en-US" sz="2400" b="1" dirty="0">
                <a:latin typeface="微软雅黑" panose="020B0503020204020204" pitchFamily="34" charset="-122"/>
                <a:ea typeface="微软雅黑" panose="020B0503020204020204" pitchFamily="34" charset="-122"/>
              </a:rPr>
              <a:t>为</a:t>
            </a:r>
            <a:r>
              <a:rPr lang="zh-CN" altLang="en-US" sz="2400" b="1" dirty="0">
                <a:solidFill>
                  <a:srgbClr val="FF0000"/>
                </a:solidFill>
                <a:latin typeface="微软雅黑" panose="020B0503020204020204" pitchFamily="34" charset="-122"/>
                <a:ea typeface="微软雅黑" panose="020B0503020204020204" pitchFamily="34" charset="-122"/>
              </a:rPr>
              <a:t>图生图</a:t>
            </a:r>
            <a:r>
              <a:rPr lang="zh-CN" altLang="en-US" sz="2400" b="1" dirty="0">
                <a:latin typeface="微软雅黑" panose="020B0503020204020204" pitchFamily="34" charset="-122"/>
                <a:ea typeface="微软雅黑" panose="020B0503020204020204" pitchFamily="34" charset="-122"/>
              </a:rPr>
              <a:t>生成的，</a:t>
            </a:r>
            <a:r>
              <a:rPr lang="en-US" altLang="zh-CN" sz="2400" b="1" dirty="0">
                <a:solidFill>
                  <a:srgbClr val="FF0000"/>
                </a:solidFill>
                <a:latin typeface="微软雅黑" panose="020B0503020204020204" pitchFamily="34" charset="-122"/>
                <a:ea typeface="微软雅黑" panose="020B0503020204020204" pitchFamily="34" charset="-122"/>
              </a:rPr>
              <a:t>351</a:t>
            </a:r>
            <a:r>
              <a:rPr lang="zh-CN" altLang="en-US" sz="2400" b="1" dirty="0">
                <a:solidFill>
                  <a:srgbClr val="FF0000"/>
                </a:solidFill>
                <a:latin typeface="微软雅黑" panose="020B0503020204020204" pitchFamily="34" charset="-122"/>
                <a:ea typeface="微软雅黑" panose="020B0503020204020204" pitchFamily="34" charset="-122"/>
              </a:rPr>
              <a:t>张</a:t>
            </a:r>
            <a:r>
              <a:rPr lang="zh-CN" altLang="en-US" sz="2400" b="1" dirty="0">
                <a:latin typeface="微软雅黑" panose="020B0503020204020204" pitchFamily="34" charset="-122"/>
                <a:ea typeface="微软雅黑" panose="020B0503020204020204" pitchFamily="34" charset="-122"/>
              </a:rPr>
              <a:t>为</a:t>
            </a:r>
            <a:r>
              <a:rPr lang="en-US" altLang="zh-CN" sz="2400" b="1" dirty="0">
                <a:solidFill>
                  <a:srgbClr val="FF0000"/>
                </a:solidFill>
                <a:latin typeface="微软雅黑" panose="020B0503020204020204" pitchFamily="34" charset="-122"/>
                <a:ea typeface="微软雅黑" panose="020B0503020204020204" pitchFamily="34" charset="-122"/>
              </a:rPr>
              <a:t>PS</a:t>
            </a:r>
            <a:r>
              <a:rPr lang="zh-CN" altLang="en-US" sz="2400" b="1" dirty="0">
                <a:solidFill>
                  <a:srgbClr val="FF0000"/>
                </a:solidFill>
                <a:latin typeface="微软雅黑" panose="020B0503020204020204" pitchFamily="34" charset="-122"/>
                <a:ea typeface="微软雅黑" panose="020B0503020204020204" pitchFamily="34" charset="-122"/>
              </a:rPr>
              <a:t>生成</a:t>
            </a:r>
            <a:r>
              <a:rPr lang="zh-CN" altLang="en-US" sz="2400" b="1" dirty="0">
                <a:latin typeface="微软雅黑" panose="020B0503020204020204" pitchFamily="34" charset="-122"/>
                <a:ea typeface="微软雅黑" panose="020B0503020204020204" pitchFamily="34" charset="-122"/>
              </a:rPr>
              <a:t>的。该数据集中</a:t>
            </a:r>
            <a:r>
              <a:rPr lang="en-US" altLang="zh-CN" sz="2400" b="1" dirty="0">
                <a:latin typeface="微软雅黑" panose="020B0503020204020204" pitchFamily="34" charset="-122"/>
                <a:ea typeface="微软雅黑" panose="020B0503020204020204" pitchFamily="34" charset="-122"/>
              </a:rPr>
              <a:t>441</a:t>
            </a:r>
            <a:r>
              <a:rPr lang="zh-CN" altLang="en-US" sz="2400" b="1" dirty="0">
                <a:latin typeface="微软雅黑" panose="020B0503020204020204" pitchFamily="34" charset="-122"/>
                <a:ea typeface="微软雅黑" panose="020B0503020204020204" pitchFamily="34" charset="-122"/>
              </a:rPr>
              <a:t>张是使用</a:t>
            </a:r>
            <a:r>
              <a:rPr lang="en-US" altLang="zh-CN" sz="2400" b="1" dirty="0">
                <a:latin typeface="微软雅黑" panose="020B0503020204020204" pitchFamily="34" charset="-122"/>
                <a:ea typeface="微软雅黑" panose="020B0503020204020204" pitchFamily="34" charset="-122"/>
              </a:rPr>
              <a:t>Stable Diffusion</a:t>
            </a:r>
            <a:r>
              <a:rPr lang="zh-CN" altLang="en-US" sz="2400" b="1" dirty="0">
                <a:latin typeface="微软雅黑" panose="020B0503020204020204" pitchFamily="34" charset="-122"/>
                <a:ea typeface="微软雅黑" panose="020B0503020204020204" pitchFamily="34" charset="-122"/>
              </a:rPr>
              <a:t>生成的，</a:t>
            </a:r>
            <a:r>
              <a:rPr lang="en-US" altLang="zh-CN" sz="2400" b="1" dirty="0">
                <a:latin typeface="微软雅黑" panose="020B0503020204020204" pitchFamily="34" charset="-122"/>
                <a:ea typeface="微软雅黑" panose="020B0503020204020204" pitchFamily="34" charset="-122"/>
              </a:rPr>
              <a:t>351</a:t>
            </a:r>
            <a:r>
              <a:rPr lang="zh-CN" altLang="en-US" sz="2400" b="1" dirty="0">
                <a:latin typeface="微软雅黑" panose="020B0503020204020204" pitchFamily="34" charset="-122"/>
                <a:ea typeface="微软雅黑" panose="020B0503020204020204" pitchFamily="34" charset="-122"/>
              </a:rPr>
              <a:t>张为</a:t>
            </a:r>
            <a:r>
              <a:rPr lang="en-US" altLang="zh-CN" sz="2400" b="1" dirty="0">
                <a:latin typeface="微软雅黑" panose="020B0503020204020204" pitchFamily="34" charset="-122"/>
                <a:ea typeface="微软雅黑" panose="020B0503020204020204" pitchFamily="34" charset="-122"/>
              </a:rPr>
              <a:t>PS</a:t>
            </a:r>
            <a:r>
              <a:rPr lang="zh-CN" altLang="en-US" sz="2400" b="1" dirty="0">
                <a:latin typeface="微软雅黑" panose="020B0503020204020204" pitchFamily="34" charset="-122"/>
                <a:ea typeface="微软雅黑" panose="020B0503020204020204" pitchFamily="34" charset="-122"/>
              </a:rPr>
              <a:t>生成。</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同时基于</a:t>
            </a:r>
            <a:r>
              <a:rPr lang="zh-CN" altLang="en-US" sz="2400" b="1" dirty="0">
                <a:solidFill>
                  <a:srgbClr val="FF0000"/>
                </a:solidFill>
                <a:latin typeface="微软雅黑" panose="020B0503020204020204" pitchFamily="34" charset="-122"/>
                <a:ea typeface="微软雅黑" panose="020B0503020204020204" pitchFamily="34" charset="-122"/>
              </a:rPr>
              <a:t>真实拍摄的电网下的鸟巢</a:t>
            </a:r>
            <a:r>
              <a:rPr lang="zh-CN" altLang="en-US" sz="2400" b="1" dirty="0">
                <a:latin typeface="微软雅黑" panose="020B0503020204020204" pitchFamily="34" charset="-122"/>
                <a:ea typeface="微软雅黑" panose="020B0503020204020204" pitchFamily="34" charset="-122"/>
              </a:rPr>
              <a:t>图片，分别使用</a:t>
            </a:r>
            <a:r>
              <a:rPr lang="en-US" altLang="zh-CN" sz="2400" b="1" dirty="0">
                <a:latin typeface="微软雅黑" panose="020B0503020204020204" pitchFamily="34" charset="-122"/>
                <a:ea typeface="微软雅黑" panose="020B0503020204020204" pitchFamily="34" charset="-122"/>
              </a:rPr>
              <a:t>Stable Diffusion</a:t>
            </a:r>
            <a:r>
              <a:rPr lang="zh-CN" altLang="en-US" sz="2400" b="1" dirty="0">
                <a:latin typeface="微软雅黑" panose="020B0503020204020204" pitchFamily="34" charset="-122"/>
                <a:ea typeface="微软雅黑" panose="020B0503020204020204" pitchFamily="34" charset="-122"/>
              </a:rPr>
              <a:t>图生图和文生图以及</a:t>
            </a:r>
            <a:r>
              <a:rPr lang="en-US" altLang="zh-CN" sz="2400" b="1" dirty="0">
                <a:latin typeface="微软雅黑" panose="020B0503020204020204" pitchFamily="34" charset="-122"/>
                <a:ea typeface="微软雅黑" panose="020B0503020204020204" pitchFamily="34" charset="-122"/>
              </a:rPr>
              <a:t>PS</a:t>
            </a:r>
            <a:r>
              <a:rPr lang="zh-CN" altLang="en-US" sz="2400" b="1" dirty="0">
                <a:latin typeface="微软雅黑" panose="020B0503020204020204" pitchFamily="34" charset="-122"/>
                <a:ea typeface="微软雅黑" panose="020B0503020204020204" pitchFamily="34" charset="-122"/>
              </a:rPr>
              <a:t>三种方式，在原始的真实数据集的训练集中分别加入</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60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rPr>
              <a:t>张生成的图片制作出</a:t>
            </a:r>
            <a:r>
              <a:rPr lang="en-US" altLang="zh-CN" sz="2400" b="1" dirty="0">
                <a:solidFill>
                  <a:srgbClr val="FF0000"/>
                </a:solidFill>
                <a:latin typeface="微软雅黑" panose="020B0503020204020204" pitchFamily="34" charset="-122"/>
                <a:ea typeface="微软雅黑" panose="020B0503020204020204" pitchFamily="34" charset="-122"/>
              </a:rPr>
              <a:t>12</a:t>
            </a:r>
            <a:r>
              <a:rPr lang="zh-CN" altLang="en-US" sz="2400" b="1" dirty="0">
                <a:solidFill>
                  <a:srgbClr val="FF0000"/>
                </a:solidFill>
                <a:latin typeface="微软雅黑" panose="020B0503020204020204" pitchFamily="34" charset="-122"/>
                <a:ea typeface="微软雅黑" panose="020B0503020204020204" pitchFamily="34" charset="-122"/>
              </a:rPr>
              <a:t>个混合数据集。</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476673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5">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pic>
        <p:nvPicPr>
          <p:cNvPr id="6" name="图片 5">
            <a:extLst>
              <a:ext uri="{FF2B5EF4-FFF2-40B4-BE49-F238E27FC236}">
                <a16:creationId xmlns:a16="http://schemas.microsoft.com/office/drawing/2014/main" id="{46FD1005-E788-6E28-68C6-7CF1587F579D}"/>
              </a:ext>
            </a:extLst>
          </p:cNvPr>
          <p:cNvPicPr>
            <a:picLocks noChangeAspect="1"/>
          </p:cNvPicPr>
          <p:nvPr/>
        </p:nvPicPr>
        <p:blipFill>
          <a:blip r:embed="rId7"/>
          <a:stretch>
            <a:fillRect/>
          </a:stretch>
        </p:blipFill>
        <p:spPr>
          <a:xfrm>
            <a:off x="663257" y="1686141"/>
            <a:ext cx="5209919" cy="2782309"/>
          </a:xfrm>
          <a:prstGeom prst="rect">
            <a:avLst/>
          </a:prstGeom>
        </p:spPr>
      </p:pic>
      <p:sp>
        <p:nvSpPr>
          <p:cNvPr id="12" name="矩形 11">
            <a:extLst>
              <a:ext uri="{FF2B5EF4-FFF2-40B4-BE49-F238E27FC236}">
                <a16:creationId xmlns:a16="http://schemas.microsoft.com/office/drawing/2014/main" id="{4BE0DFD4-8378-96C2-272A-8822AF940324}"/>
              </a:ext>
            </a:extLst>
          </p:cNvPr>
          <p:cNvSpPr/>
          <p:nvPr>
            <p:custDataLst>
              <p:tags r:id="rId2"/>
            </p:custDataLst>
          </p:nvPr>
        </p:nvSpPr>
        <p:spPr>
          <a:xfrm>
            <a:off x="1318860" y="5047378"/>
            <a:ext cx="3898711"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铁轨附近的小石头数据集</a:t>
            </a:r>
          </a:p>
        </p:txBody>
      </p:sp>
      <p:pic>
        <p:nvPicPr>
          <p:cNvPr id="16" name="图片 15">
            <a:extLst>
              <a:ext uri="{FF2B5EF4-FFF2-40B4-BE49-F238E27FC236}">
                <a16:creationId xmlns:a16="http://schemas.microsoft.com/office/drawing/2014/main" id="{D128EA8E-EA8B-1BFD-51B7-A8B299D977CF}"/>
              </a:ext>
            </a:extLst>
          </p:cNvPr>
          <p:cNvPicPr>
            <a:picLocks noChangeAspect="1"/>
          </p:cNvPicPr>
          <p:nvPr/>
        </p:nvPicPr>
        <p:blipFill>
          <a:blip r:embed="rId8"/>
          <a:stretch>
            <a:fillRect/>
          </a:stretch>
        </p:blipFill>
        <p:spPr>
          <a:xfrm>
            <a:off x="6275931" y="1726145"/>
            <a:ext cx="5209919" cy="2799290"/>
          </a:xfrm>
          <a:prstGeom prst="rect">
            <a:avLst/>
          </a:prstGeom>
        </p:spPr>
      </p:pic>
      <p:sp>
        <p:nvSpPr>
          <p:cNvPr id="17" name="矩形 16">
            <a:extLst>
              <a:ext uri="{FF2B5EF4-FFF2-40B4-BE49-F238E27FC236}">
                <a16:creationId xmlns:a16="http://schemas.microsoft.com/office/drawing/2014/main" id="{7A36FC73-09DB-23B9-3BA2-D0D298177523}"/>
              </a:ext>
            </a:extLst>
          </p:cNvPr>
          <p:cNvSpPr/>
          <p:nvPr>
            <p:custDataLst>
              <p:tags r:id="rId3"/>
            </p:custDataLst>
          </p:nvPr>
        </p:nvSpPr>
        <p:spPr>
          <a:xfrm>
            <a:off x="6931534" y="5047378"/>
            <a:ext cx="3898711"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电线杆上的鸟巢数据集</a:t>
            </a:r>
          </a:p>
        </p:txBody>
      </p:sp>
    </p:spTree>
    <p:extLst>
      <p:ext uri="{BB962C8B-B14F-4D97-AF65-F5344CB8AC3E}">
        <p14:creationId xmlns:p14="http://schemas.microsoft.com/office/powerpoint/2010/main" val="218745235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6">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2" name="矩形 11">
            <a:extLst>
              <a:ext uri="{FF2B5EF4-FFF2-40B4-BE49-F238E27FC236}">
                <a16:creationId xmlns:a16="http://schemas.microsoft.com/office/drawing/2014/main" id="{4BE0DFD4-8378-96C2-272A-8822AF940324}"/>
              </a:ext>
            </a:extLst>
          </p:cNvPr>
          <p:cNvSpPr/>
          <p:nvPr>
            <p:custDataLst>
              <p:tags r:id="rId2"/>
            </p:custDataLst>
          </p:nvPr>
        </p:nvSpPr>
        <p:spPr>
          <a:xfrm>
            <a:off x="2552239" y="5452311"/>
            <a:ext cx="1240060"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latin typeface="微软雅黑" panose="020B0503020204020204" charset="-122"/>
                <a:ea typeface="微软雅黑" panose="020B0503020204020204" charset="-122"/>
                <a:cs typeface="微软雅黑" panose="020B0503020204020204" charset="-122"/>
              </a:rPr>
              <a:t>文生图</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矩形 1">
            <a:extLst>
              <a:ext uri="{FF2B5EF4-FFF2-40B4-BE49-F238E27FC236}">
                <a16:creationId xmlns:a16="http://schemas.microsoft.com/office/drawing/2014/main" id="{49AB3355-7CF0-6FD2-D649-F172311267AA}"/>
              </a:ext>
            </a:extLst>
          </p:cNvPr>
          <p:cNvSpPr/>
          <p:nvPr>
            <p:custDataLst>
              <p:tags r:id="rId3"/>
            </p:custDataLst>
          </p:nvPr>
        </p:nvSpPr>
        <p:spPr>
          <a:xfrm>
            <a:off x="1098011" y="1168832"/>
            <a:ext cx="5579014"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数据集一（使用文生图、图生图）</a:t>
            </a:r>
          </a:p>
        </p:txBody>
      </p:sp>
      <p:pic>
        <p:nvPicPr>
          <p:cNvPr id="14" name="图片 13">
            <a:extLst>
              <a:ext uri="{FF2B5EF4-FFF2-40B4-BE49-F238E27FC236}">
                <a16:creationId xmlns:a16="http://schemas.microsoft.com/office/drawing/2014/main" id="{34B18609-92BC-88D7-1A90-2B62754D58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824" y="1822623"/>
            <a:ext cx="4555393" cy="3416545"/>
          </a:xfrm>
          <a:prstGeom prst="rect">
            <a:avLst/>
          </a:prstGeom>
          <a:effectLst>
            <a:softEdge rad="25400"/>
          </a:effectLst>
        </p:spPr>
      </p:pic>
      <p:sp>
        <p:nvSpPr>
          <p:cNvPr id="15" name="矩形 14">
            <a:extLst>
              <a:ext uri="{FF2B5EF4-FFF2-40B4-BE49-F238E27FC236}">
                <a16:creationId xmlns:a16="http://schemas.microsoft.com/office/drawing/2014/main" id="{519A9E81-A4B3-6B63-DBAE-E05770619AD2}"/>
              </a:ext>
            </a:extLst>
          </p:cNvPr>
          <p:cNvSpPr/>
          <p:nvPr>
            <p:custDataLst>
              <p:tags r:id="rId4"/>
            </p:custDataLst>
          </p:nvPr>
        </p:nvSpPr>
        <p:spPr>
          <a:xfrm>
            <a:off x="8201911" y="5452311"/>
            <a:ext cx="1240060"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latin typeface="微软雅黑" panose="020B0503020204020204" charset="-122"/>
                <a:ea typeface="微软雅黑" panose="020B0503020204020204" charset="-122"/>
                <a:cs typeface="微软雅黑" panose="020B0503020204020204" charset="-122"/>
              </a:rPr>
              <a:t>图生图</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9" name="图片 18">
            <a:extLst>
              <a:ext uri="{FF2B5EF4-FFF2-40B4-BE49-F238E27FC236}">
                <a16:creationId xmlns:a16="http://schemas.microsoft.com/office/drawing/2014/main" id="{36DE7D8C-50B1-F801-B3A3-DF7B666B21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5967" y="1841015"/>
            <a:ext cx="4555393" cy="3416545"/>
          </a:xfrm>
          <a:prstGeom prst="rect">
            <a:avLst/>
          </a:prstGeom>
          <a:effectLst>
            <a:softEdge rad="25400"/>
          </a:effectLst>
        </p:spPr>
      </p:pic>
    </p:spTree>
    <p:extLst>
      <p:ext uri="{BB962C8B-B14F-4D97-AF65-F5344CB8AC3E}">
        <p14:creationId xmlns:p14="http://schemas.microsoft.com/office/powerpoint/2010/main" val="21033106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7">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2" name="矩形 11">
            <a:extLst>
              <a:ext uri="{FF2B5EF4-FFF2-40B4-BE49-F238E27FC236}">
                <a16:creationId xmlns:a16="http://schemas.microsoft.com/office/drawing/2014/main" id="{4BE0DFD4-8378-96C2-272A-8822AF940324}"/>
              </a:ext>
            </a:extLst>
          </p:cNvPr>
          <p:cNvSpPr/>
          <p:nvPr>
            <p:custDataLst>
              <p:tags r:id="rId2"/>
            </p:custDataLst>
          </p:nvPr>
        </p:nvSpPr>
        <p:spPr>
          <a:xfrm>
            <a:off x="1717135" y="5986712"/>
            <a:ext cx="1240060"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latin typeface="微软雅黑" panose="020B0503020204020204" charset="-122"/>
                <a:ea typeface="微软雅黑" panose="020B0503020204020204" charset="-122"/>
                <a:cs typeface="微软雅黑" panose="020B0503020204020204" charset="-122"/>
              </a:rPr>
              <a:t>文生图</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矩形 1">
            <a:extLst>
              <a:ext uri="{FF2B5EF4-FFF2-40B4-BE49-F238E27FC236}">
                <a16:creationId xmlns:a16="http://schemas.microsoft.com/office/drawing/2014/main" id="{49AB3355-7CF0-6FD2-D649-F172311267AA}"/>
              </a:ext>
            </a:extLst>
          </p:cNvPr>
          <p:cNvSpPr/>
          <p:nvPr>
            <p:custDataLst>
              <p:tags r:id="rId3"/>
            </p:custDataLst>
          </p:nvPr>
        </p:nvSpPr>
        <p:spPr>
          <a:xfrm>
            <a:off x="1098011" y="1168832"/>
            <a:ext cx="5579014"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数据集二（使用文生图、图生图、</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PS</a:t>
            </a:r>
            <a:r>
              <a:rPr lang="zh-CN" altLang="en-US" sz="2800" b="1" dirty="0">
                <a:latin typeface="微软雅黑" panose="020B0503020204020204" charset="-122"/>
                <a:ea typeface="微软雅黑" panose="020B0503020204020204" charset="-122"/>
                <a:cs typeface="微软雅黑" panose="020B0503020204020204" charset="-122"/>
              </a:rPr>
              <a:t>  增加多角度，多种天气</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a:t>
            </a:r>
          </a:p>
        </p:txBody>
      </p:sp>
      <p:sp>
        <p:nvSpPr>
          <p:cNvPr id="15" name="矩形 14">
            <a:extLst>
              <a:ext uri="{FF2B5EF4-FFF2-40B4-BE49-F238E27FC236}">
                <a16:creationId xmlns:a16="http://schemas.microsoft.com/office/drawing/2014/main" id="{519A9E81-A4B3-6B63-DBAE-E05770619AD2}"/>
              </a:ext>
            </a:extLst>
          </p:cNvPr>
          <p:cNvSpPr/>
          <p:nvPr>
            <p:custDataLst>
              <p:tags r:id="rId4"/>
            </p:custDataLst>
          </p:nvPr>
        </p:nvSpPr>
        <p:spPr>
          <a:xfrm>
            <a:off x="5475540" y="5979958"/>
            <a:ext cx="1240060"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latin typeface="微软雅黑" panose="020B0503020204020204" charset="-122"/>
                <a:ea typeface="微软雅黑" panose="020B0503020204020204" charset="-122"/>
                <a:cs typeface="微软雅黑" panose="020B0503020204020204" charset="-122"/>
              </a:rPr>
              <a:t>图生图</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矩形 3">
            <a:extLst>
              <a:ext uri="{FF2B5EF4-FFF2-40B4-BE49-F238E27FC236}">
                <a16:creationId xmlns:a16="http://schemas.microsoft.com/office/drawing/2014/main" id="{B6077770-2886-9309-3A93-58C7CD5682B8}"/>
              </a:ext>
            </a:extLst>
          </p:cNvPr>
          <p:cNvSpPr/>
          <p:nvPr>
            <p:custDataLst>
              <p:tags r:id="rId5"/>
            </p:custDataLst>
          </p:nvPr>
        </p:nvSpPr>
        <p:spPr>
          <a:xfrm>
            <a:off x="9571210" y="5986712"/>
            <a:ext cx="1240060"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PS</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6" name="图片 15">
            <a:extLst>
              <a:ext uri="{FF2B5EF4-FFF2-40B4-BE49-F238E27FC236}">
                <a16:creationId xmlns:a16="http://schemas.microsoft.com/office/drawing/2014/main" id="{FB324FDF-AE76-D157-5B2D-AA1F8C74B3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94129" y="1730603"/>
            <a:ext cx="2063114" cy="2063114"/>
          </a:xfrm>
          <a:prstGeom prst="rect">
            <a:avLst/>
          </a:prstGeom>
          <a:effectLst>
            <a:softEdge rad="25400"/>
          </a:effectLst>
        </p:spPr>
      </p:pic>
      <p:pic>
        <p:nvPicPr>
          <p:cNvPr id="18" name="图片 17">
            <a:extLst>
              <a:ext uri="{FF2B5EF4-FFF2-40B4-BE49-F238E27FC236}">
                <a16:creationId xmlns:a16="http://schemas.microsoft.com/office/drawing/2014/main" id="{ADF8A2E6-82CA-962B-CB0F-F44F600465D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94129" y="3923598"/>
            <a:ext cx="2063114" cy="2063114"/>
          </a:xfrm>
          <a:prstGeom prst="rect">
            <a:avLst/>
          </a:prstGeom>
          <a:effectLst>
            <a:softEdge rad="25400"/>
          </a:effectLst>
        </p:spPr>
      </p:pic>
      <p:pic>
        <p:nvPicPr>
          <p:cNvPr id="21" name="图片 20">
            <a:extLst>
              <a:ext uri="{FF2B5EF4-FFF2-40B4-BE49-F238E27FC236}">
                <a16:creationId xmlns:a16="http://schemas.microsoft.com/office/drawing/2014/main" id="{53842172-4E72-9F8E-319A-2084F10A1F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3257" y="2071436"/>
            <a:ext cx="1547495" cy="1547495"/>
          </a:xfrm>
          <a:prstGeom prst="rect">
            <a:avLst/>
          </a:prstGeom>
          <a:effectLst>
            <a:softEdge rad="25400"/>
          </a:effectLst>
        </p:spPr>
      </p:pic>
      <p:pic>
        <p:nvPicPr>
          <p:cNvPr id="23" name="图片 22">
            <a:extLst>
              <a:ext uri="{FF2B5EF4-FFF2-40B4-BE49-F238E27FC236}">
                <a16:creationId xmlns:a16="http://schemas.microsoft.com/office/drawing/2014/main" id="{10D9299C-B808-0CB0-A542-115C69D21D9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99679" y="2049975"/>
            <a:ext cx="1568956" cy="1568956"/>
          </a:xfrm>
          <a:prstGeom prst="rect">
            <a:avLst/>
          </a:prstGeom>
          <a:effectLst>
            <a:softEdge rad="25400"/>
          </a:effectLst>
        </p:spPr>
      </p:pic>
      <p:pic>
        <p:nvPicPr>
          <p:cNvPr id="25" name="图片 24">
            <a:extLst>
              <a:ext uri="{FF2B5EF4-FFF2-40B4-BE49-F238E27FC236}">
                <a16:creationId xmlns:a16="http://schemas.microsoft.com/office/drawing/2014/main" id="{00F45312-2FC6-B4FE-37A8-6BCCE338894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05608" y="3793717"/>
            <a:ext cx="2063114" cy="2063114"/>
          </a:xfrm>
          <a:prstGeom prst="rect">
            <a:avLst/>
          </a:prstGeom>
          <a:effectLst>
            <a:softEdge rad="25400"/>
          </a:effectLst>
        </p:spPr>
      </p:pic>
      <p:pic>
        <p:nvPicPr>
          <p:cNvPr id="27" name="图片 26">
            <a:extLst>
              <a:ext uri="{FF2B5EF4-FFF2-40B4-BE49-F238E27FC236}">
                <a16:creationId xmlns:a16="http://schemas.microsoft.com/office/drawing/2014/main" id="{833038FD-9EFE-B59F-AE77-C11D60DB4D1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43727" y="1730603"/>
            <a:ext cx="2063114" cy="2063114"/>
          </a:xfrm>
          <a:prstGeom prst="rect">
            <a:avLst/>
          </a:prstGeom>
          <a:effectLst>
            <a:softEdge rad="25400"/>
          </a:effectLst>
        </p:spPr>
      </p:pic>
      <p:pic>
        <p:nvPicPr>
          <p:cNvPr id="29" name="图片 28">
            <a:extLst>
              <a:ext uri="{FF2B5EF4-FFF2-40B4-BE49-F238E27FC236}">
                <a16:creationId xmlns:a16="http://schemas.microsoft.com/office/drawing/2014/main" id="{84E9BD98-E1C7-46F7-947F-F682767CA5D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43727" y="3905488"/>
            <a:ext cx="2063114" cy="2063114"/>
          </a:xfrm>
          <a:prstGeom prst="rect">
            <a:avLst/>
          </a:prstGeom>
          <a:effectLst>
            <a:softEdge rad="25400"/>
          </a:effectLst>
        </p:spPr>
      </p:pic>
    </p:spTree>
    <p:extLst>
      <p:ext uri="{BB962C8B-B14F-4D97-AF65-F5344CB8AC3E}">
        <p14:creationId xmlns:p14="http://schemas.microsoft.com/office/powerpoint/2010/main" val="22568662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7">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2" name="矩形 11">
            <a:extLst>
              <a:ext uri="{FF2B5EF4-FFF2-40B4-BE49-F238E27FC236}">
                <a16:creationId xmlns:a16="http://schemas.microsoft.com/office/drawing/2014/main" id="{4BE0DFD4-8378-96C2-272A-8822AF940324}"/>
              </a:ext>
            </a:extLst>
          </p:cNvPr>
          <p:cNvSpPr/>
          <p:nvPr>
            <p:custDataLst>
              <p:tags r:id="rId2"/>
            </p:custDataLst>
          </p:nvPr>
        </p:nvSpPr>
        <p:spPr>
          <a:xfrm>
            <a:off x="1717135" y="5986712"/>
            <a:ext cx="1240060"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latin typeface="微软雅黑" panose="020B0503020204020204" charset="-122"/>
                <a:ea typeface="微软雅黑" panose="020B0503020204020204" charset="-122"/>
                <a:cs typeface="微软雅黑" panose="020B0503020204020204" charset="-122"/>
              </a:rPr>
              <a:t>文生图</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矩形 1">
            <a:extLst>
              <a:ext uri="{FF2B5EF4-FFF2-40B4-BE49-F238E27FC236}">
                <a16:creationId xmlns:a16="http://schemas.microsoft.com/office/drawing/2014/main" id="{49AB3355-7CF0-6FD2-D649-F172311267AA}"/>
              </a:ext>
            </a:extLst>
          </p:cNvPr>
          <p:cNvSpPr/>
          <p:nvPr>
            <p:custDataLst>
              <p:tags r:id="rId3"/>
            </p:custDataLst>
          </p:nvPr>
        </p:nvSpPr>
        <p:spPr>
          <a:xfrm>
            <a:off x="1098011" y="1168832"/>
            <a:ext cx="5579014"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数据集三（使用文生图、图生图、</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PS</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  针对鸟巢）</a:t>
            </a:r>
          </a:p>
        </p:txBody>
      </p:sp>
      <p:sp>
        <p:nvSpPr>
          <p:cNvPr id="15" name="矩形 14">
            <a:extLst>
              <a:ext uri="{FF2B5EF4-FFF2-40B4-BE49-F238E27FC236}">
                <a16:creationId xmlns:a16="http://schemas.microsoft.com/office/drawing/2014/main" id="{519A9E81-A4B3-6B63-DBAE-E05770619AD2}"/>
              </a:ext>
            </a:extLst>
          </p:cNvPr>
          <p:cNvSpPr/>
          <p:nvPr>
            <p:custDataLst>
              <p:tags r:id="rId4"/>
            </p:custDataLst>
          </p:nvPr>
        </p:nvSpPr>
        <p:spPr>
          <a:xfrm>
            <a:off x="5475540" y="5979958"/>
            <a:ext cx="1240060" cy="450000"/>
          </a:xfrm>
          <a:prstGeom prst="rect">
            <a:avLst/>
          </a:prstGeom>
          <a:noFill/>
        </p:spPr>
        <p:txBody>
          <a:bodyPr wrap="none" lIns="0" tIns="0" rIns="0" bIns="0" rtlCol="0" anchor="ctr">
            <a:noAutofit/>
          </a:bodyPr>
          <a:lstStyle/>
          <a:p>
            <a:pPr>
              <a:spcBef>
                <a:spcPct val="0"/>
              </a:spcBef>
              <a:spcAft>
                <a:spcPct val="0"/>
              </a:spcAft>
            </a:pPr>
            <a:r>
              <a:rPr lang="zh-CN" altLang="en-US" sz="2800" b="1" dirty="0">
                <a:latin typeface="微软雅黑" panose="020B0503020204020204" charset="-122"/>
                <a:ea typeface="微软雅黑" panose="020B0503020204020204" charset="-122"/>
                <a:cs typeface="微软雅黑" panose="020B0503020204020204" charset="-122"/>
              </a:rPr>
              <a:t>图生图</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矩形 3">
            <a:extLst>
              <a:ext uri="{FF2B5EF4-FFF2-40B4-BE49-F238E27FC236}">
                <a16:creationId xmlns:a16="http://schemas.microsoft.com/office/drawing/2014/main" id="{B6077770-2886-9309-3A93-58C7CD5682B8}"/>
              </a:ext>
            </a:extLst>
          </p:cNvPr>
          <p:cNvSpPr/>
          <p:nvPr>
            <p:custDataLst>
              <p:tags r:id="rId5"/>
            </p:custDataLst>
          </p:nvPr>
        </p:nvSpPr>
        <p:spPr>
          <a:xfrm>
            <a:off x="9644380" y="5986712"/>
            <a:ext cx="1240060"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PS</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4" name="图片 13">
            <a:extLst>
              <a:ext uri="{FF2B5EF4-FFF2-40B4-BE49-F238E27FC236}">
                <a16:creationId xmlns:a16="http://schemas.microsoft.com/office/drawing/2014/main" id="{C3FE32AB-B1A6-C12C-644E-E21A57922E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078" y="2110537"/>
            <a:ext cx="3346662" cy="3346662"/>
          </a:xfrm>
          <a:prstGeom prst="rect">
            <a:avLst/>
          </a:prstGeom>
          <a:effectLst>
            <a:softEdge rad="25400"/>
          </a:effectLst>
        </p:spPr>
      </p:pic>
      <p:pic>
        <p:nvPicPr>
          <p:cNvPr id="19" name="图片 18">
            <a:extLst>
              <a:ext uri="{FF2B5EF4-FFF2-40B4-BE49-F238E27FC236}">
                <a16:creationId xmlns:a16="http://schemas.microsoft.com/office/drawing/2014/main" id="{91677777-4758-F875-8BA5-28964E83EA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9681" y="2110537"/>
            <a:ext cx="3353730" cy="3353730"/>
          </a:xfrm>
          <a:prstGeom prst="rect">
            <a:avLst/>
          </a:prstGeom>
          <a:effectLst>
            <a:softEdge rad="25400"/>
          </a:effectLst>
        </p:spPr>
      </p:pic>
      <p:pic>
        <p:nvPicPr>
          <p:cNvPr id="26" name="图片 25">
            <a:extLst>
              <a:ext uri="{FF2B5EF4-FFF2-40B4-BE49-F238E27FC236}">
                <a16:creationId xmlns:a16="http://schemas.microsoft.com/office/drawing/2014/main" id="{527B1B75-933C-B552-D16B-360C407D41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8705" y="2110538"/>
            <a:ext cx="3353729" cy="3353729"/>
          </a:xfrm>
          <a:prstGeom prst="rect">
            <a:avLst/>
          </a:prstGeom>
          <a:effectLst>
            <a:softEdge rad="25400"/>
          </a:effectLst>
        </p:spPr>
      </p:pic>
    </p:spTree>
    <p:extLst>
      <p:ext uri="{BB962C8B-B14F-4D97-AF65-F5344CB8AC3E}">
        <p14:creationId xmlns:p14="http://schemas.microsoft.com/office/powerpoint/2010/main" val="137533157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4" name="矩形 13">
            <a:extLst>
              <a:ext uri="{FF2B5EF4-FFF2-40B4-BE49-F238E27FC236}">
                <a16:creationId xmlns:a16="http://schemas.microsoft.com/office/drawing/2014/main" id="{C5A5C014-AE72-E38A-AAF7-786D3C44C604}"/>
              </a:ext>
            </a:extLst>
          </p:cNvPr>
          <p:cNvSpPr/>
          <p:nvPr>
            <p:custDataLst>
              <p:tags r:id="rId2"/>
            </p:custDataLst>
          </p:nvPr>
        </p:nvSpPr>
        <p:spPr>
          <a:xfrm>
            <a:off x="987276" y="1168860"/>
            <a:ext cx="6499374"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02 </a:t>
            </a:r>
            <a:r>
              <a:rPr lang="zh-CN" altLang="en-US" sz="2800" b="1" dirty="0">
                <a:latin typeface="微软雅黑" panose="020B0503020204020204" charset="-122"/>
                <a:ea typeface="微软雅黑" panose="020B0503020204020204" charset="-122"/>
                <a:cs typeface="微软雅黑" panose="020B0503020204020204" charset="-122"/>
              </a:rPr>
              <a:t>深度学习目标检测算法与验证</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文本框 1">
            <a:extLst>
              <a:ext uri="{FF2B5EF4-FFF2-40B4-BE49-F238E27FC236}">
                <a16:creationId xmlns:a16="http://schemas.microsoft.com/office/drawing/2014/main" id="{E4495B77-85E2-1CF4-1843-B87C3C939DA0}"/>
              </a:ext>
            </a:extLst>
          </p:cNvPr>
          <p:cNvSpPr txBox="1"/>
          <p:nvPr/>
        </p:nvSpPr>
        <p:spPr>
          <a:xfrm>
            <a:off x="906985" y="1649984"/>
            <a:ext cx="10723040" cy="1569660"/>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对于铁路附近的小石头数据集，分别使用</a:t>
            </a:r>
            <a:r>
              <a:rPr lang="en-US" altLang="zh-CN" sz="2400" b="1" dirty="0">
                <a:latin typeface="微软雅黑" panose="020B0503020204020204" pitchFamily="34" charset="-122"/>
                <a:ea typeface="微软雅黑" panose="020B0503020204020204" pitchFamily="34" charset="-122"/>
              </a:rPr>
              <a:t>YOLOv5, Faster RCNN</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Detr</a:t>
            </a:r>
            <a:r>
              <a:rPr lang="zh-CN" altLang="en-US" sz="2400" b="1" dirty="0">
                <a:latin typeface="微软雅黑" panose="020B0503020204020204" pitchFamily="34" charset="-122"/>
                <a:ea typeface="微软雅黑" panose="020B0503020204020204" pitchFamily="34" charset="-122"/>
              </a:rPr>
              <a:t>三种算法进行小物体目标检测，通过比较它们在性能、准确率和效率等方面的表现，可以发现使用</a:t>
            </a:r>
            <a:r>
              <a:rPr lang="en-US" altLang="zh-CN" sz="2400" b="1" dirty="0">
                <a:solidFill>
                  <a:srgbClr val="FF0000"/>
                </a:solidFill>
                <a:latin typeface="微软雅黑" panose="020B0503020204020204" pitchFamily="34" charset="-122"/>
                <a:ea typeface="微软雅黑" panose="020B0503020204020204" pitchFamily="34" charset="-122"/>
              </a:rPr>
              <a:t>YOLOv5</a:t>
            </a:r>
            <a:r>
              <a:rPr lang="zh-CN" altLang="en-US" sz="2400" b="1" dirty="0">
                <a:latin typeface="微软雅黑" panose="020B0503020204020204" pitchFamily="34" charset="-122"/>
                <a:ea typeface="微软雅黑" panose="020B0503020204020204" pitchFamily="34" charset="-122"/>
              </a:rPr>
              <a:t>算法的</a:t>
            </a:r>
            <a:r>
              <a:rPr lang="en-US" altLang="zh-CN" sz="2400" b="1" dirty="0" err="1">
                <a:latin typeface="微软雅黑" panose="020B0503020204020204" pitchFamily="34" charset="-122"/>
                <a:ea typeface="微软雅黑" panose="020B0503020204020204" pitchFamily="34" charset="-122"/>
              </a:rPr>
              <a:t>mAP</a:t>
            </a:r>
            <a:r>
              <a:rPr lang="zh-CN" altLang="en-US" sz="2400" b="1" dirty="0">
                <a:latin typeface="微软雅黑" panose="020B0503020204020204" pitchFamily="34" charset="-122"/>
                <a:ea typeface="微软雅黑" panose="020B0503020204020204" pitchFamily="34" charset="-122"/>
              </a:rPr>
              <a:t>最高，在第一个数据集可以达到</a:t>
            </a:r>
            <a:r>
              <a:rPr lang="en-US" altLang="zh-CN" sz="2400" b="1" dirty="0">
                <a:solidFill>
                  <a:srgbClr val="FF0000"/>
                </a:solidFill>
                <a:latin typeface="微软雅黑" panose="020B0503020204020204" pitchFamily="34" charset="-122"/>
                <a:ea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rPr>
              <a:t>；因此我们选定后续使用</a:t>
            </a:r>
            <a:r>
              <a:rPr lang="en-US" altLang="zh-CN" sz="2400" b="1" dirty="0">
                <a:latin typeface="微软雅黑" panose="020B0503020204020204" pitchFamily="34" charset="-122"/>
                <a:ea typeface="微软雅黑" panose="020B0503020204020204" pitchFamily="34" charset="-122"/>
              </a:rPr>
              <a:t>YOLOv5</a:t>
            </a:r>
            <a:r>
              <a:rPr lang="zh-CN" altLang="en-US" sz="2400" b="1" dirty="0">
                <a:latin typeface="微软雅黑" panose="020B0503020204020204" pitchFamily="34" charset="-122"/>
                <a:ea typeface="微软雅黑" panose="020B0503020204020204" pitchFamily="34" charset="-122"/>
              </a:rPr>
              <a:t>作为小目标物体检测算法。</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E7EFB146-0795-7326-B448-9A4453EA4BDE}"/>
              </a:ext>
            </a:extLst>
          </p:cNvPr>
          <p:cNvGraphicFramePr>
            <a:graphicFrameLocks noGrp="1"/>
          </p:cNvGraphicFramePr>
          <p:nvPr>
            <p:extLst>
              <p:ext uri="{D42A27DB-BD31-4B8C-83A1-F6EECF244321}">
                <p14:modId xmlns:p14="http://schemas.microsoft.com/office/powerpoint/2010/main" val="1879451001"/>
              </p:ext>
            </p:extLst>
          </p:nvPr>
        </p:nvGraphicFramePr>
        <p:xfrm>
          <a:off x="1129163" y="3250768"/>
          <a:ext cx="10081761" cy="2895401"/>
        </p:xfrm>
        <a:graphic>
          <a:graphicData uri="http://schemas.openxmlformats.org/drawingml/2006/table">
            <a:tbl>
              <a:tblPr>
                <a:tableStyleId>{7DF18680-E054-41AD-8BC1-D1AEF772440D}</a:tableStyleId>
              </a:tblPr>
              <a:tblGrid>
                <a:gridCol w="1242839">
                  <a:extLst>
                    <a:ext uri="{9D8B030D-6E8A-4147-A177-3AD203B41FA5}">
                      <a16:colId xmlns:a16="http://schemas.microsoft.com/office/drawing/2014/main" val="3508756374"/>
                    </a:ext>
                  </a:extLst>
                </a:gridCol>
                <a:gridCol w="2401422">
                  <a:extLst>
                    <a:ext uri="{9D8B030D-6E8A-4147-A177-3AD203B41FA5}">
                      <a16:colId xmlns:a16="http://schemas.microsoft.com/office/drawing/2014/main" val="2769059435"/>
                    </a:ext>
                  </a:extLst>
                </a:gridCol>
                <a:gridCol w="1927458">
                  <a:extLst>
                    <a:ext uri="{9D8B030D-6E8A-4147-A177-3AD203B41FA5}">
                      <a16:colId xmlns:a16="http://schemas.microsoft.com/office/drawing/2014/main" val="3462366926"/>
                    </a:ext>
                  </a:extLst>
                </a:gridCol>
                <a:gridCol w="1822132">
                  <a:extLst>
                    <a:ext uri="{9D8B030D-6E8A-4147-A177-3AD203B41FA5}">
                      <a16:colId xmlns:a16="http://schemas.microsoft.com/office/drawing/2014/main" val="3328078003"/>
                    </a:ext>
                  </a:extLst>
                </a:gridCol>
                <a:gridCol w="2687910">
                  <a:extLst>
                    <a:ext uri="{9D8B030D-6E8A-4147-A177-3AD203B41FA5}">
                      <a16:colId xmlns:a16="http://schemas.microsoft.com/office/drawing/2014/main" val="1256984586"/>
                    </a:ext>
                  </a:extLst>
                </a:gridCol>
              </a:tblGrid>
              <a:tr h="304779">
                <a:tc>
                  <a:txBody>
                    <a:bodyPr/>
                    <a:lstStyle/>
                    <a:p>
                      <a:pPr algn="just"/>
                      <a:r>
                        <a:rPr lang="zh-CN" sz="1600" b="1" kern="100" dirty="0">
                          <a:effectLst/>
                        </a:rPr>
                        <a:t>算法</a:t>
                      </a:r>
                      <a:endParaRPr lang="zh-CN" sz="2800" b="1" kern="100" dirty="0">
                        <a:effectLst/>
                        <a:latin typeface="+mn-lt"/>
                        <a:ea typeface="宋体" panose="02010600030101010101" pitchFamily="2" charset="-122"/>
                      </a:endParaRPr>
                    </a:p>
                  </a:txBody>
                  <a:tcPr marL="68580" marR="68580" marT="0" marB="0"/>
                </a:tc>
                <a:tc>
                  <a:txBody>
                    <a:bodyPr/>
                    <a:lstStyle/>
                    <a:p>
                      <a:pPr algn="just"/>
                      <a:r>
                        <a:rPr lang="en-US" sz="1600" b="1" kern="100">
                          <a:effectLst/>
                        </a:rPr>
                        <a:t> </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b="1" kern="100">
                          <a:effectLst/>
                        </a:rPr>
                        <a:t>Faster-RCNN</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b="1" kern="100">
                          <a:effectLst/>
                        </a:rPr>
                        <a:t>Yolo-v5</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b="1" kern="100" dirty="0">
                          <a:effectLst/>
                        </a:rPr>
                        <a:t>Detection Transformer</a:t>
                      </a:r>
                      <a:endParaRPr lang="zh-CN" sz="2800" b="1"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3914207952"/>
                  </a:ext>
                </a:extLst>
              </a:tr>
              <a:tr h="304779">
                <a:tc>
                  <a:txBody>
                    <a:bodyPr/>
                    <a:lstStyle/>
                    <a:p>
                      <a:pPr algn="just"/>
                      <a:r>
                        <a:rPr lang="zh-CN" sz="1600" b="1" kern="100">
                          <a:effectLst/>
                        </a:rPr>
                        <a:t>第一</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kern="100">
                          <a:effectLst/>
                        </a:rPr>
                        <a:t>AP(IoU=0.5)</a:t>
                      </a:r>
                      <a:endParaRPr lang="zh-CN" sz="2800" kern="100">
                        <a:effectLst/>
                        <a:latin typeface="+mn-lt"/>
                        <a:ea typeface="宋体" panose="02010600030101010101" pitchFamily="2" charset="-122"/>
                      </a:endParaRPr>
                    </a:p>
                  </a:txBody>
                  <a:tcPr marL="68580" marR="68580" marT="0" marB="0"/>
                </a:tc>
                <a:tc>
                  <a:txBody>
                    <a:bodyPr/>
                    <a:lstStyle/>
                    <a:p>
                      <a:pPr algn="just"/>
                      <a:r>
                        <a:rPr lang="en-US" sz="1600" kern="100" dirty="0">
                          <a:effectLst/>
                        </a:rPr>
                        <a:t>0.937</a:t>
                      </a:r>
                      <a:endParaRPr lang="zh-CN" sz="2800" kern="100" dirty="0">
                        <a:effectLst/>
                        <a:latin typeface="+mn-lt"/>
                        <a:ea typeface="宋体" panose="02010600030101010101" pitchFamily="2" charset="-122"/>
                      </a:endParaRPr>
                    </a:p>
                  </a:txBody>
                  <a:tcPr marL="68580" marR="68580" marT="0" marB="0"/>
                </a:tc>
                <a:tc>
                  <a:txBody>
                    <a:bodyPr/>
                    <a:lstStyle/>
                    <a:p>
                      <a:pPr algn="just"/>
                      <a:r>
                        <a:rPr lang="en-US" sz="1600" b="1" kern="100">
                          <a:effectLst/>
                        </a:rPr>
                        <a:t>0.990</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kern="100">
                          <a:effectLst/>
                        </a:rPr>
                        <a:t>0.896</a:t>
                      </a:r>
                      <a:endParaRPr lang="zh-CN" sz="28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362057956"/>
                  </a:ext>
                </a:extLst>
              </a:tr>
              <a:tr h="304779">
                <a:tc>
                  <a:txBody>
                    <a:bodyPr/>
                    <a:lstStyle/>
                    <a:p>
                      <a:pPr algn="just"/>
                      <a:r>
                        <a:rPr lang="zh-CN" sz="1600" b="1" kern="100" dirty="0">
                          <a:effectLst/>
                        </a:rPr>
                        <a:t>个数</a:t>
                      </a:r>
                      <a:endParaRPr lang="zh-CN" sz="2800" b="1" kern="100" dirty="0">
                        <a:effectLst/>
                        <a:latin typeface="+mn-lt"/>
                        <a:ea typeface="宋体" panose="02010600030101010101" pitchFamily="2" charset="-122"/>
                      </a:endParaRPr>
                    </a:p>
                  </a:txBody>
                  <a:tcPr marL="68580" marR="68580" marT="0" marB="0"/>
                </a:tc>
                <a:tc>
                  <a:txBody>
                    <a:bodyPr/>
                    <a:lstStyle/>
                    <a:p>
                      <a:pPr algn="just"/>
                      <a:r>
                        <a:rPr lang="en-US" sz="1600" kern="100">
                          <a:effectLst/>
                        </a:rPr>
                        <a:t>AP(IoU=0.75)</a:t>
                      </a:r>
                      <a:endParaRPr lang="zh-CN" sz="2800" kern="100">
                        <a:effectLst/>
                        <a:latin typeface="+mn-lt"/>
                        <a:ea typeface="宋体" panose="02010600030101010101" pitchFamily="2" charset="-122"/>
                      </a:endParaRPr>
                    </a:p>
                  </a:txBody>
                  <a:tcPr marL="68580" marR="68580" marT="0" marB="0"/>
                </a:tc>
                <a:tc>
                  <a:txBody>
                    <a:bodyPr/>
                    <a:lstStyle/>
                    <a:p>
                      <a:pPr algn="just"/>
                      <a:r>
                        <a:rPr lang="en-US" sz="1600" kern="100">
                          <a:effectLst/>
                        </a:rPr>
                        <a:t>0.773</a:t>
                      </a:r>
                      <a:endParaRPr lang="zh-CN" sz="2800" kern="100">
                        <a:effectLst/>
                        <a:latin typeface="+mn-lt"/>
                        <a:ea typeface="宋体" panose="02010600030101010101" pitchFamily="2" charset="-122"/>
                      </a:endParaRPr>
                    </a:p>
                  </a:txBody>
                  <a:tcPr marL="68580" marR="68580" marT="0" marB="0"/>
                </a:tc>
                <a:tc>
                  <a:txBody>
                    <a:bodyPr/>
                    <a:lstStyle/>
                    <a:p>
                      <a:pPr algn="just"/>
                      <a:r>
                        <a:rPr lang="en-US" sz="1600" b="1" kern="100">
                          <a:effectLst/>
                        </a:rPr>
                        <a:t>0.957</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kern="100">
                          <a:effectLst/>
                        </a:rPr>
                        <a:t>0.622</a:t>
                      </a:r>
                      <a:endParaRPr lang="zh-CN" sz="28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406698868"/>
                  </a:ext>
                </a:extLst>
              </a:tr>
              <a:tr h="304779">
                <a:tc>
                  <a:txBody>
                    <a:bodyPr/>
                    <a:lstStyle/>
                    <a:p>
                      <a:pPr algn="just"/>
                      <a:r>
                        <a:rPr lang="zh-CN" sz="1600" b="1" kern="100" dirty="0">
                          <a:effectLst/>
                        </a:rPr>
                        <a:t>据集</a:t>
                      </a:r>
                      <a:endParaRPr lang="zh-CN" sz="2800" b="1" kern="100" dirty="0">
                        <a:effectLst/>
                        <a:latin typeface="+mn-lt"/>
                        <a:ea typeface="宋体" panose="02010600030101010101" pitchFamily="2" charset="-122"/>
                      </a:endParaRPr>
                    </a:p>
                  </a:txBody>
                  <a:tcPr marL="68580" marR="68580" marT="0" marB="0"/>
                </a:tc>
                <a:tc>
                  <a:txBody>
                    <a:bodyPr/>
                    <a:lstStyle/>
                    <a:p>
                      <a:pPr algn="just"/>
                      <a:r>
                        <a:rPr lang="en-US" sz="1600" kern="100">
                          <a:effectLst/>
                        </a:rPr>
                        <a:t>mAP</a:t>
                      </a:r>
                      <a:endParaRPr lang="zh-CN" sz="2800" kern="100">
                        <a:effectLst/>
                        <a:latin typeface="+mn-lt"/>
                        <a:ea typeface="宋体" panose="02010600030101010101" pitchFamily="2" charset="-122"/>
                      </a:endParaRPr>
                    </a:p>
                  </a:txBody>
                  <a:tcPr marL="68580" marR="68580" marT="0" marB="0"/>
                </a:tc>
                <a:tc>
                  <a:txBody>
                    <a:bodyPr/>
                    <a:lstStyle/>
                    <a:p>
                      <a:pPr algn="just"/>
                      <a:r>
                        <a:rPr lang="en-US" sz="1600" kern="100">
                          <a:solidFill>
                            <a:srgbClr val="FF0000"/>
                          </a:solidFill>
                          <a:effectLst/>
                        </a:rPr>
                        <a:t>0.640</a:t>
                      </a:r>
                      <a:endParaRPr lang="zh-CN" sz="2800" kern="100">
                        <a:solidFill>
                          <a:srgbClr val="FF0000"/>
                        </a:solidFill>
                        <a:effectLst/>
                        <a:latin typeface="+mn-lt"/>
                        <a:ea typeface="宋体" panose="02010600030101010101" pitchFamily="2" charset="-122"/>
                      </a:endParaRPr>
                    </a:p>
                  </a:txBody>
                  <a:tcPr marL="68580" marR="68580" marT="0" marB="0"/>
                </a:tc>
                <a:tc>
                  <a:txBody>
                    <a:bodyPr/>
                    <a:lstStyle/>
                    <a:p>
                      <a:pPr algn="just"/>
                      <a:r>
                        <a:rPr lang="en-US" sz="1600" b="1" kern="100">
                          <a:solidFill>
                            <a:srgbClr val="FF0000"/>
                          </a:solidFill>
                          <a:effectLst/>
                        </a:rPr>
                        <a:t>0.818</a:t>
                      </a:r>
                      <a:endParaRPr lang="zh-CN" sz="2800" b="1" kern="100">
                        <a:solidFill>
                          <a:srgbClr val="FF0000"/>
                        </a:solidFill>
                        <a:effectLst/>
                        <a:latin typeface="+mn-lt"/>
                        <a:ea typeface="宋体" panose="02010600030101010101" pitchFamily="2" charset="-122"/>
                      </a:endParaRPr>
                    </a:p>
                  </a:txBody>
                  <a:tcPr marL="68580" marR="68580" marT="0" marB="0"/>
                </a:tc>
                <a:tc>
                  <a:txBody>
                    <a:bodyPr/>
                    <a:lstStyle/>
                    <a:p>
                      <a:pPr algn="just"/>
                      <a:r>
                        <a:rPr lang="en-US" sz="1600" kern="100" dirty="0">
                          <a:solidFill>
                            <a:srgbClr val="FF0000"/>
                          </a:solidFill>
                          <a:effectLst/>
                        </a:rPr>
                        <a:t>0.580</a:t>
                      </a:r>
                      <a:endParaRPr lang="zh-CN" sz="2800" kern="100" dirty="0">
                        <a:solidFill>
                          <a:srgbClr val="FF0000"/>
                        </a:solidFill>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3812471280"/>
                  </a:ext>
                </a:extLst>
              </a:tr>
              <a:tr h="304779">
                <a:tc>
                  <a:txBody>
                    <a:bodyPr/>
                    <a:lstStyle/>
                    <a:p>
                      <a:pPr algn="just"/>
                      <a:r>
                        <a:rPr lang="en-US" sz="1600" b="1" kern="100">
                          <a:effectLst/>
                        </a:rPr>
                        <a:t> </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kern="100">
                          <a:effectLst/>
                        </a:rPr>
                        <a:t>AR</a:t>
                      </a:r>
                      <a:endParaRPr lang="zh-CN" sz="2800" kern="100">
                        <a:effectLst/>
                        <a:latin typeface="+mn-lt"/>
                        <a:ea typeface="宋体" panose="02010600030101010101" pitchFamily="2" charset="-122"/>
                      </a:endParaRPr>
                    </a:p>
                  </a:txBody>
                  <a:tcPr marL="68580" marR="68580" marT="0" marB="0"/>
                </a:tc>
                <a:tc>
                  <a:txBody>
                    <a:bodyPr/>
                    <a:lstStyle/>
                    <a:p>
                      <a:pPr algn="just"/>
                      <a:r>
                        <a:rPr lang="en-US" sz="1600" kern="100">
                          <a:effectLst/>
                        </a:rPr>
                        <a:t>0.711</a:t>
                      </a:r>
                      <a:endParaRPr lang="zh-CN" sz="2800" kern="100">
                        <a:effectLst/>
                        <a:latin typeface="+mn-lt"/>
                        <a:ea typeface="宋体" panose="02010600030101010101" pitchFamily="2" charset="-122"/>
                      </a:endParaRPr>
                    </a:p>
                  </a:txBody>
                  <a:tcPr marL="68580" marR="68580" marT="0" marB="0"/>
                </a:tc>
                <a:tc>
                  <a:txBody>
                    <a:bodyPr/>
                    <a:lstStyle/>
                    <a:p>
                      <a:pPr algn="just"/>
                      <a:r>
                        <a:rPr lang="en-US" sz="1600" b="1" kern="100">
                          <a:effectLst/>
                        </a:rPr>
                        <a:t>0.536</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kern="100">
                          <a:effectLst/>
                        </a:rPr>
                        <a:t>0.335</a:t>
                      </a:r>
                      <a:endParaRPr lang="zh-CN" sz="28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3784220182"/>
                  </a:ext>
                </a:extLst>
              </a:tr>
              <a:tr h="304779">
                <a:tc>
                  <a:txBody>
                    <a:bodyPr/>
                    <a:lstStyle/>
                    <a:p>
                      <a:pPr algn="just"/>
                      <a:r>
                        <a:rPr lang="zh-CN" sz="1600" b="1" kern="100">
                          <a:effectLst/>
                        </a:rPr>
                        <a:t>第二</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kern="100">
                          <a:effectLst/>
                        </a:rPr>
                        <a:t>AP(IoU=0.5)</a:t>
                      </a:r>
                      <a:endParaRPr lang="zh-CN" sz="2800" kern="100">
                        <a:effectLst/>
                        <a:latin typeface="+mn-lt"/>
                        <a:ea typeface="宋体" panose="02010600030101010101" pitchFamily="2" charset="-122"/>
                      </a:endParaRPr>
                    </a:p>
                  </a:txBody>
                  <a:tcPr marL="68580" marR="68580" marT="0" marB="0"/>
                </a:tc>
                <a:tc>
                  <a:txBody>
                    <a:bodyPr/>
                    <a:lstStyle/>
                    <a:p>
                      <a:pPr algn="just"/>
                      <a:r>
                        <a:rPr lang="en-US" sz="1600" kern="100">
                          <a:effectLst/>
                        </a:rPr>
                        <a:t>0.804</a:t>
                      </a:r>
                      <a:endParaRPr lang="zh-CN" sz="2800" kern="100">
                        <a:effectLst/>
                        <a:latin typeface="+mn-lt"/>
                        <a:ea typeface="宋体" panose="02010600030101010101" pitchFamily="2" charset="-122"/>
                      </a:endParaRPr>
                    </a:p>
                  </a:txBody>
                  <a:tcPr marL="68580" marR="68580" marT="0" marB="0"/>
                </a:tc>
                <a:tc>
                  <a:txBody>
                    <a:bodyPr/>
                    <a:lstStyle/>
                    <a:p>
                      <a:pPr algn="just"/>
                      <a:r>
                        <a:rPr lang="en-US" sz="1600" b="1" kern="100">
                          <a:effectLst/>
                        </a:rPr>
                        <a:t>0.974</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kern="100" dirty="0">
                          <a:effectLst/>
                        </a:rPr>
                        <a:t>0.884</a:t>
                      </a:r>
                      <a:endParaRPr lang="zh-CN" sz="2800"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1881710032"/>
                  </a:ext>
                </a:extLst>
              </a:tr>
              <a:tr h="304779">
                <a:tc>
                  <a:txBody>
                    <a:bodyPr/>
                    <a:lstStyle/>
                    <a:p>
                      <a:pPr algn="just"/>
                      <a:r>
                        <a:rPr lang="zh-CN" sz="1600" b="1" kern="100">
                          <a:effectLst/>
                        </a:rPr>
                        <a:t>个数</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kern="100">
                          <a:effectLst/>
                        </a:rPr>
                        <a:t>AP(IoU=0.75)</a:t>
                      </a:r>
                      <a:endParaRPr lang="zh-CN" sz="2800" kern="100">
                        <a:effectLst/>
                        <a:latin typeface="+mn-lt"/>
                        <a:ea typeface="宋体" panose="02010600030101010101" pitchFamily="2" charset="-122"/>
                      </a:endParaRPr>
                    </a:p>
                  </a:txBody>
                  <a:tcPr marL="68580" marR="68580" marT="0" marB="0"/>
                </a:tc>
                <a:tc>
                  <a:txBody>
                    <a:bodyPr/>
                    <a:lstStyle/>
                    <a:p>
                      <a:pPr algn="just"/>
                      <a:r>
                        <a:rPr lang="en-US" sz="1600" kern="100">
                          <a:effectLst/>
                        </a:rPr>
                        <a:t>0.514</a:t>
                      </a:r>
                      <a:endParaRPr lang="zh-CN" sz="2800" kern="100">
                        <a:effectLst/>
                        <a:latin typeface="+mn-lt"/>
                        <a:ea typeface="宋体" panose="02010600030101010101" pitchFamily="2" charset="-122"/>
                      </a:endParaRPr>
                    </a:p>
                  </a:txBody>
                  <a:tcPr marL="68580" marR="68580" marT="0" marB="0"/>
                </a:tc>
                <a:tc>
                  <a:txBody>
                    <a:bodyPr/>
                    <a:lstStyle/>
                    <a:p>
                      <a:pPr algn="just"/>
                      <a:r>
                        <a:rPr lang="en-US" sz="1600" b="1" kern="100">
                          <a:effectLst/>
                        </a:rPr>
                        <a:t>0.803</a:t>
                      </a:r>
                      <a:endParaRPr lang="zh-CN" sz="2800" b="1" kern="100">
                        <a:effectLst/>
                        <a:latin typeface="+mn-lt"/>
                        <a:ea typeface="宋体" panose="02010600030101010101" pitchFamily="2" charset="-122"/>
                      </a:endParaRPr>
                    </a:p>
                  </a:txBody>
                  <a:tcPr marL="68580" marR="68580" marT="0" marB="0"/>
                </a:tc>
                <a:tc>
                  <a:txBody>
                    <a:bodyPr/>
                    <a:lstStyle/>
                    <a:p>
                      <a:pPr algn="just"/>
                      <a:r>
                        <a:rPr lang="en-US" sz="1600" kern="100">
                          <a:effectLst/>
                        </a:rPr>
                        <a:t>0.582</a:t>
                      </a:r>
                      <a:endParaRPr lang="zh-CN" sz="28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3804045949"/>
                  </a:ext>
                </a:extLst>
              </a:tr>
              <a:tr h="304779">
                <a:tc>
                  <a:txBody>
                    <a:bodyPr/>
                    <a:lstStyle/>
                    <a:p>
                      <a:pPr algn="just"/>
                      <a:r>
                        <a:rPr lang="zh-CN" sz="1600" b="1" kern="100" dirty="0">
                          <a:effectLst/>
                        </a:rPr>
                        <a:t>据集</a:t>
                      </a:r>
                      <a:endParaRPr lang="zh-CN" sz="2800" b="1" kern="100" dirty="0">
                        <a:effectLst/>
                        <a:latin typeface="+mn-lt"/>
                        <a:ea typeface="宋体" panose="02010600030101010101" pitchFamily="2" charset="-122"/>
                      </a:endParaRPr>
                    </a:p>
                  </a:txBody>
                  <a:tcPr marL="68580" marR="68580" marT="0" marB="0"/>
                </a:tc>
                <a:tc>
                  <a:txBody>
                    <a:bodyPr/>
                    <a:lstStyle/>
                    <a:p>
                      <a:pPr algn="just"/>
                      <a:r>
                        <a:rPr lang="en-US" sz="1600" kern="100" dirty="0" err="1">
                          <a:effectLst/>
                        </a:rPr>
                        <a:t>mAP</a:t>
                      </a:r>
                      <a:endParaRPr lang="zh-CN" sz="2800" kern="100" dirty="0">
                        <a:effectLst/>
                        <a:latin typeface="+mn-lt"/>
                        <a:ea typeface="宋体" panose="02010600030101010101" pitchFamily="2" charset="-122"/>
                      </a:endParaRPr>
                    </a:p>
                  </a:txBody>
                  <a:tcPr marL="68580" marR="68580" marT="0" marB="0"/>
                </a:tc>
                <a:tc>
                  <a:txBody>
                    <a:bodyPr/>
                    <a:lstStyle/>
                    <a:p>
                      <a:pPr algn="just"/>
                      <a:r>
                        <a:rPr lang="en-US" sz="1600" kern="100">
                          <a:solidFill>
                            <a:srgbClr val="FF0000"/>
                          </a:solidFill>
                          <a:effectLst/>
                        </a:rPr>
                        <a:t>0.479</a:t>
                      </a:r>
                      <a:endParaRPr lang="zh-CN" sz="2800" kern="100">
                        <a:solidFill>
                          <a:srgbClr val="FF0000"/>
                        </a:solidFill>
                        <a:effectLst/>
                        <a:latin typeface="+mn-lt"/>
                        <a:ea typeface="宋体" panose="02010600030101010101" pitchFamily="2" charset="-122"/>
                      </a:endParaRPr>
                    </a:p>
                  </a:txBody>
                  <a:tcPr marL="68580" marR="68580" marT="0" marB="0"/>
                </a:tc>
                <a:tc>
                  <a:txBody>
                    <a:bodyPr/>
                    <a:lstStyle/>
                    <a:p>
                      <a:pPr algn="just"/>
                      <a:r>
                        <a:rPr lang="en-US" sz="1600" b="1" kern="100">
                          <a:solidFill>
                            <a:srgbClr val="FF0000"/>
                          </a:solidFill>
                          <a:effectLst/>
                        </a:rPr>
                        <a:t>0.678</a:t>
                      </a:r>
                      <a:endParaRPr lang="zh-CN" sz="2800" b="1" kern="100">
                        <a:solidFill>
                          <a:srgbClr val="FF0000"/>
                        </a:solidFill>
                        <a:effectLst/>
                        <a:latin typeface="+mn-lt"/>
                        <a:ea typeface="宋体" panose="02010600030101010101" pitchFamily="2" charset="-122"/>
                      </a:endParaRPr>
                    </a:p>
                  </a:txBody>
                  <a:tcPr marL="68580" marR="68580" marT="0" marB="0"/>
                </a:tc>
                <a:tc>
                  <a:txBody>
                    <a:bodyPr/>
                    <a:lstStyle/>
                    <a:p>
                      <a:pPr algn="just"/>
                      <a:r>
                        <a:rPr lang="en-US" sz="1600" kern="100" dirty="0">
                          <a:solidFill>
                            <a:srgbClr val="FF0000"/>
                          </a:solidFill>
                          <a:effectLst/>
                        </a:rPr>
                        <a:t>0.536</a:t>
                      </a:r>
                      <a:endParaRPr lang="zh-CN" sz="2800" kern="100" dirty="0">
                        <a:solidFill>
                          <a:srgbClr val="FF0000"/>
                        </a:solidFill>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1504911143"/>
                  </a:ext>
                </a:extLst>
              </a:tr>
              <a:tr h="457169">
                <a:tc>
                  <a:txBody>
                    <a:bodyPr/>
                    <a:lstStyle/>
                    <a:p>
                      <a:pPr algn="just"/>
                      <a:r>
                        <a:rPr lang="en-US" sz="2400" kern="100">
                          <a:effectLst/>
                        </a:rPr>
                        <a:t> </a:t>
                      </a:r>
                      <a:endParaRPr lang="zh-CN" sz="2800" kern="100">
                        <a:effectLst/>
                        <a:latin typeface="+mn-lt"/>
                        <a:ea typeface="宋体" panose="02010600030101010101" pitchFamily="2" charset="-122"/>
                      </a:endParaRPr>
                    </a:p>
                  </a:txBody>
                  <a:tcPr marL="68580" marR="68580" marT="0" marB="0"/>
                </a:tc>
                <a:tc>
                  <a:txBody>
                    <a:bodyPr/>
                    <a:lstStyle/>
                    <a:p>
                      <a:pPr algn="just"/>
                      <a:r>
                        <a:rPr lang="en-US" sz="1600" kern="100">
                          <a:effectLst/>
                        </a:rPr>
                        <a:t>AR</a:t>
                      </a:r>
                      <a:endParaRPr lang="zh-CN" sz="2800" kern="100">
                        <a:effectLst/>
                        <a:latin typeface="+mn-lt"/>
                        <a:ea typeface="宋体" panose="02010600030101010101" pitchFamily="2" charset="-122"/>
                      </a:endParaRPr>
                    </a:p>
                  </a:txBody>
                  <a:tcPr marL="68580" marR="68580" marT="0" marB="0"/>
                </a:tc>
                <a:tc>
                  <a:txBody>
                    <a:bodyPr/>
                    <a:lstStyle/>
                    <a:p>
                      <a:pPr algn="just"/>
                      <a:r>
                        <a:rPr lang="en-US" sz="1600" kern="100">
                          <a:effectLst/>
                        </a:rPr>
                        <a:t>0.531</a:t>
                      </a:r>
                      <a:endParaRPr lang="zh-CN" sz="2800" kern="100">
                        <a:effectLst/>
                        <a:latin typeface="+mn-lt"/>
                        <a:ea typeface="宋体" panose="02010600030101010101" pitchFamily="2" charset="-122"/>
                      </a:endParaRPr>
                    </a:p>
                  </a:txBody>
                  <a:tcPr marL="68580" marR="68580" marT="0" marB="0"/>
                </a:tc>
                <a:tc>
                  <a:txBody>
                    <a:bodyPr/>
                    <a:lstStyle/>
                    <a:p>
                      <a:pPr algn="just"/>
                      <a:r>
                        <a:rPr lang="en-US" sz="1600" b="1" kern="100" dirty="0">
                          <a:effectLst/>
                        </a:rPr>
                        <a:t>0.326</a:t>
                      </a:r>
                      <a:endParaRPr lang="zh-CN" sz="2800" b="1" kern="100" dirty="0">
                        <a:effectLst/>
                        <a:latin typeface="+mn-lt"/>
                        <a:ea typeface="宋体" panose="02010600030101010101" pitchFamily="2" charset="-122"/>
                      </a:endParaRPr>
                    </a:p>
                  </a:txBody>
                  <a:tcPr marL="68580" marR="68580" marT="0" marB="0"/>
                </a:tc>
                <a:tc>
                  <a:txBody>
                    <a:bodyPr/>
                    <a:lstStyle/>
                    <a:p>
                      <a:pPr algn="just"/>
                      <a:r>
                        <a:rPr lang="en-US" sz="1600" kern="100" dirty="0">
                          <a:effectLst/>
                        </a:rPr>
                        <a:t>0.220</a:t>
                      </a:r>
                      <a:endParaRPr lang="zh-CN" sz="2800"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834928748"/>
                  </a:ext>
                </a:extLst>
              </a:tr>
            </a:tbl>
          </a:graphicData>
        </a:graphic>
      </p:graphicFrame>
    </p:spTree>
    <p:extLst>
      <p:ext uri="{BB962C8B-B14F-4D97-AF65-F5344CB8AC3E}">
        <p14:creationId xmlns:p14="http://schemas.microsoft.com/office/powerpoint/2010/main" val="377425828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4" name="矩形 13">
            <a:extLst>
              <a:ext uri="{FF2B5EF4-FFF2-40B4-BE49-F238E27FC236}">
                <a16:creationId xmlns:a16="http://schemas.microsoft.com/office/drawing/2014/main" id="{C5A5C014-AE72-E38A-AAF7-786D3C44C604}"/>
              </a:ext>
            </a:extLst>
          </p:cNvPr>
          <p:cNvSpPr/>
          <p:nvPr>
            <p:custDataLst>
              <p:tags r:id="rId2"/>
            </p:custDataLst>
          </p:nvPr>
        </p:nvSpPr>
        <p:spPr>
          <a:xfrm>
            <a:off x="987276" y="1168860"/>
            <a:ext cx="6499374"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02 </a:t>
            </a:r>
            <a:r>
              <a:rPr lang="zh-CN" altLang="en-US" sz="2800" b="1" dirty="0">
                <a:latin typeface="微软雅黑" panose="020B0503020204020204" charset="-122"/>
                <a:ea typeface="微软雅黑" panose="020B0503020204020204" charset="-122"/>
                <a:cs typeface="微软雅黑" panose="020B0503020204020204" charset="-122"/>
              </a:rPr>
              <a:t>深度学习目标检测算法与验证</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文本框 1">
            <a:extLst>
              <a:ext uri="{FF2B5EF4-FFF2-40B4-BE49-F238E27FC236}">
                <a16:creationId xmlns:a16="http://schemas.microsoft.com/office/drawing/2014/main" id="{E4495B77-85E2-1CF4-1843-B87C3C939DA0}"/>
              </a:ext>
            </a:extLst>
          </p:cNvPr>
          <p:cNvSpPr txBox="1"/>
          <p:nvPr/>
        </p:nvSpPr>
        <p:spPr>
          <a:xfrm>
            <a:off x="906985" y="1649984"/>
            <a:ext cx="10723040" cy="3046988"/>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对于电网下的鸟巢数据集，我们使用</a:t>
            </a:r>
            <a:r>
              <a:rPr lang="en-US" altLang="zh-CN" sz="2400" b="1" dirty="0">
                <a:latin typeface="微软雅黑" panose="020B0503020204020204" pitchFamily="34" charset="-122"/>
                <a:ea typeface="微软雅黑" panose="020B0503020204020204" pitchFamily="34" charset="-122"/>
              </a:rPr>
              <a:t>YOLOv5</a:t>
            </a:r>
            <a:r>
              <a:rPr lang="zh-CN" altLang="en-US" sz="2400" b="1" dirty="0">
                <a:latin typeface="微软雅黑" panose="020B0503020204020204" pitchFamily="34" charset="-122"/>
                <a:ea typeface="微软雅黑" panose="020B0503020204020204" pitchFamily="34" charset="-122"/>
              </a:rPr>
              <a:t>算法，进行了</a:t>
            </a:r>
            <a:r>
              <a:rPr lang="zh-CN" altLang="en-US" sz="2800" b="1" dirty="0">
                <a:solidFill>
                  <a:srgbClr val="FF0000"/>
                </a:solidFill>
                <a:latin typeface="微软雅黑" panose="020B0503020204020204" pitchFamily="34" charset="-122"/>
                <a:ea typeface="微软雅黑" panose="020B0503020204020204" pitchFamily="34" charset="-122"/>
              </a:rPr>
              <a:t>验证实验</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尝试了以下组合：</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1.</a:t>
            </a:r>
            <a:r>
              <a:rPr lang="zh-CN" altLang="en-US" sz="2400" b="1" dirty="0">
                <a:latin typeface="微软雅黑" panose="020B0503020204020204" pitchFamily="34" charset="-122"/>
                <a:ea typeface="微软雅黑" panose="020B0503020204020204" pitchFamily="34" charset="-122"/>
              </a:rPr>
              <a:t>原始训练集</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40/60/80</a:t>
            </a:r>
            <a:r>
              <a:rPr lang="zh-CN" altLang="en-US" sz="2400" b="1" dirty="0">
                <a:latin typeface="微软雅黑" panose="020B0503020204020204" pitchFamily="34" charset="-122"/>
                <a:ea typeface="微软雅黑" panose="020B0503020204020204" pitchFamily="34" charset="-122"/>
              </a:rPr>
              <a:t>）张</a:t>
            </a:r>
            <a:r>
              <a:rPr lang="zh-CN" altLang="en-US" sz="2400" b="1" dirty="0">
                <a:solidFill>
                  <a:srgbClr val="FF0000"/>
                </a:solidFill>
                <a:latin typeface="微软雅黑" panose="020B0503020204020204" pitchFamily="34" charset="-122"/>
                <a:ea typeface="微软雅黑" panose="020B0503020204020204" pitchFamily="34" charset="-122"/>
              </a:rPr>
              <a:t>文生图</a:t>
            </a:r>
            <a:r>
              <a:rPr lang="zh-CN" altLang="en-US" sz="2400" b="1" dirty="0">
                <a:latin typeface="微软雅黑" panose="020B0503020204020204" pitchFamily="34" charset="-122"/>
                <a:ea typeface="微软雅黑" panose="020B0503020204020204" pitchFamily="34" charset="-122"/>
              </a:rPr>
              <a:t>图片</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2.</a:t>
            </a:r>
            <a:r>
              <a:rPr lang="zh-CN" altLang="en-US" sz="2400" b="1" dirty="0">
                <a:latin typeface="微软雅黑" panose="020B0503020204020204" pitchFamily="34" charset="-122"/>
                <a:ea typeface="微软雅黑" panose="020B0503020204020204" pitchFamily="34" charset="-122"/>
              </a:rPr>
              <a:t>原始训练集</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40/60/80</a:t>
            </a:r>
            <a:r>
              <a:rPr lang="zh-CN" altLang="en-US" sz="2400" b="1" dirty="0">
                <a:latin typeface="微软雅黑" panose="020B0503020204020204" pitchFamily="34" charset="-122"/>
                <a:ea typeface="微软雅黑" panose="020B0503020204020204" pitchFamily="34" charset="-122"/>
              </a:rPr>
              <a:t>）张</a:t>
            </a:r>
            <a:r>
              <a:rPr lang="zh-CN" altLang="en-US" sz="2400" b="1" dirty="0">
                <a:solidFill>
                  <a:srgbClr val="FF0000"/>
                </a:solidFill>
                <a:latin typeface="微软雅黑" panose="020B0503020204020204" pitchFamily="34" charset="-122"/>
                <a:ea typeface="微软雅黑" panose="020B0503020204020204" pitchFamily="34" charset="-122"/>
              </a:rPr>
              <a:t>图生图</a:t>
            </a:r>
            <a:r>
              <a:rPr lang="zh-CN" altLang="en-US" sz="2400" b="1" dirty="0">
                <a:latin typeface="微软雅黑" panose="020B0503020204020204" pitchFamily="34" charset="-122"/>
                <a:ea typeface="微软雅黑" panose="020B0503020204020204" pitchFamily="34" charset="-122"/>
              </a:rPr>
              <a:t>图片</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3.</a:t>
            </a:r>
            <a:r>
              <a:rPr lang="zh-CN" altLang="en-US" sz="2400" b="1" dirty="0">
                <a:latin typeface="微软雅黑" panose="020B0503020204020204" pitchFamily="34" charset="-122"/>
                <a:ea typeface="微软雅黑" panose="020B0503020204020204" pitchFamily="34" charset="-122"/>
              </a:rPr>
              <a:t>原始训练集</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40/60/80</a:t>
            </a:r>
            <a:r>
              <a:rPr lang="zh-CN" altLang="en-US" sz="2400" b="1" dirty="0">
                <a:latin typeface="微软雅黑" panose="020B0503020204020204" pitchFamily="34" charset="-122"/>
                <a:ea typeface="微软雅黑" panose="020B0503020204020204" pitchFamily="34" charset="-122"/>
              </a:rPr>
              <a:t>）张</a:t>
            </a:r>
            <a:r>
              <a:rPr lang="en-US" altLang="zh-CN" sz="2400" b="1" dirty="0">
                <a:solidFill>
                  <a:srgbClr val="FF0000"/>
                </a:solidFill>
                <a:latin typeface="微软雅黑" panose="020B0503020204020204" pitchFamily="34" charset="-122"/>
                <a:ea typeface="微软雅黑" panose="020B0503020204020204" pitchFamily="34" charset="-122"/>
              </a:rPr>
              <a:t>PS</a:t>
            </a:r>
            <a:r>
              <a:rPr lang="zh-CN" altLang="en-US" sz="2400" b="1" dirty="0">
                <a:latin typeface="微软雅黑" panose="020B0503020204020204" pitchFamily="34" charset="-122"/>
                <a:ea typeface="微软雅黑" panose="020B0503020204020204" pitchFamily="34" charset="-122"/>
              </a:rPr>
              <a:t>图片</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4.</a:t>
            </a:r>
            <a:r>
              <a:rPr lang="zh-CN" altLang="en-US" sz="2400" b="1" dirty="0">
                <a:latin typeface="微软雅黑" panose="020B0503020204020204" pitchFamily="34" charset="-122"/>
                <a:ea typeface="微软雅黑" panose="020B0503020204020204" pitchFamily="34" charset="-122"/>
              </a:rPr>
              <a:t>原始训练集</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40/60/80/100/120</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文生图</a:t>
            </a:r>
            <a:r>
              <a:rPr lang="zh-CN" altLang="en-US" sz="2400" b="1" dirty="0">
                <a:latin typeface="微软雅黑" panose="020B0503020204020204" pitchFamily="34" charset="-122"/>
                <a:ea typeface="微软雅黑" panose="020B0503020204020204" pitchFamily="34" charset="-122"/>
              </a:rPr>
              <a:t>图片</a:t>
            </a:r>
            <a:r>
              <a:rPr lang="en-US" altLang="zh-CN" sz="2400" b="1" dirty="0">
                <a:latin typeface="微软雅黑" panose="020B0503020204020204" pitchFamily="34" charset="-122"/>
                <a:ea typeface="微软雅黑" panose="020B0503020204020204" pitchFamily="34" charset="-122"/>
              </a:rPr>
              <a:t>+ 20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40/60/80/100/120</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图生图</a:t>
            </a:r>
            <a:r>
              <a:rPr lang="zh-CN" altLang="en-US" sz="2400" b="1" dirty="0">
                <a:latin typeface="微软雅黑" panose="020B0503020204020204" pitchFamily="34" charset="-122"/>
                <a:ea typeface="微软雅黑" panose="020B0503020204020204" pitchFamily="34" charset="-122"/>
              </a:rPr>
              <a:t>图片（即只加入</a:t>
            </a:r>
            <a:r>
              <a:rPr lang="en-US" altLang="zh-CN" sz="2400" b="1" dirty="0">
                <a:latin typeface="微软雅黑" panose="020B0503020204020204" pitchFamily="34" charset="-122"/>
                <a:ea typeface="微软雅黑" panose="020B0503020204020204" pitchFamily="34" charset="-122"/>
              </a:rPr>
              <a:t>AIGC</a:t>
            </a:r>
            <a:r>
              <a:rPr lang="zh-CN" altLang="en-US" sz="2400" b="1" dirty="0">
                <a:latin typeface="微软雅黑" panose="020B0503020204020204" pitchFamily="34" charset="-122"/>
                <a:ea typeface="微软雅黑" panose="020B0503020204020204" pitchFamily="34" charset="-122"/>
              </a:rPr>
              <a:t>的数据集）</a:t>
            </a:r>
            <a:endParaRPr lang="en-US" altLang="zh-CN" sz="24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       </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579118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4" name="矩形 13">
            <a:extLst>
              <a:ext uri="{FF2B5EF4-FFF2-40B4-BE49-F238E27FC236}">
                <a16:creationId xmlns:a16="http://schemas.microsoft.com/office/drawing/2014/main" id="{C5A5C014-AE72-E38A-AAF7-786D3C44C604}"/>
              </a:ext>
            </a:extLst>
          </p:cNvPr>
          <p:cNvSpPr/>
          <p:nvPr>
            <p:custDataLst>
              <p:tags r:id="rId2"/>
            </p:custDataLst>
          </p:nvPr>
        </p:nvSpPr>
        <p:spPr>
          <a:xfrm>
            <a:off x="987276" y="1168860"/>
            <a:ext cx="6499374"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02 </a:t>
            </a:r>
            <a:r>
              <a:rPr lang="zh-CN" altLang="en-US" sz="2800" b="1" dirty="0">
                <a:latin typeface="微软雅黑" panose="020B0503020204020204" charset="-122"/>
                <a:ea typeface="微软雅黑" panose="020B0503020204020204" charset="-122"/>
                <a:cs typeface="微软雅黑" panose="020B0503020204020204" charset="-122"/>
              </a:rPr>
              <a:t>深度学习目标检测算法与验证</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4" name="表格 3">
            <a:extLst>
              <a:ext uri="{FF2B5EF4-FFF2-40B4-BE49-F238E27FC236}">
                <a16:creationId xmlns:a16="http://schemas.microsoft.com/office/drawing/2014/main" id="{3A170DF7-7510-12F9-F900-3747FC7FDADF}"/>
              </a:ext>
            </a:extLst>
          </p:cNvPr>
          <p:cNvGraphicFramePr>
            <a:graphicFrameLocks noGrp="1"/>
          </p:cNvGraphicFramePr>
          <p:nvPr>
            <p:extLst>
              <p:ext uri="{D42A27DB-BD31-4B8C-83A1-F6EECF244321}">
                <p14:modId xmlns:p14="http://schemas.microsoft.com/office/powerpoint/2010/main" val="3238811739"/>
              </p:ext>
            </p:extLst>
          </p:nvPr>
        </p:nvGraphicFramePr>
        <p:xfrm>
          <a:off x="3153701" y="1673456"/>
          <a:ext cx="5407670" cy="4852850"/>
        </p:xfrm>
        <a:graphic>
          <a:graphicData uri="http://schemas.openxmlformats.org/drawingml/2006/table">
            <a:tbl>
              <a:tblPr>
                <a:tableStyleId>{7DF18680-E054-41AD-8BC1-D1AEF772440D}</a:tableStyleId>
              </a:tblPr>
              <a:tblGrid>
                <a:gridCol w="1937271">
                  <a:extLst>
                    <a:ext uri="{9D8B030D-6E8A-4147-A177-3AD203B41FA5}">
                      <a16:colId xmlns:a16="http://schemas.microsoft.com/office/drawing/2014/main" val="4202713471"/>
                    </a:ext>
                  </a:extLst>
                </a:gridCol>
                <a:gridCol w="1002531">
                  <a:extLst>
                    <a:ext uri="{9D8B030D-6E8A-4147-A177-3AD203B41FA5}">
                      <a16:colId xmlns:a16="http://schemas.microsoft.com/office/drawing/2014/main" val="1143161967"/>
                    </a:ext>
                  </a:extLst>
                </a:gridCol>
                <a:gridCol w="937999">
                  <a:extLst>
                    <a:ext uri="{9D8B030D-6E8A-4147-A177-3AD203B41FA5}">
                      <a16:colId xmlns:a16="http://schemas.microsoft.com/office/drawing/2014/main" val="918451289"/>
                    </a:ext>
                  </a:extLst>
                </a:gridCol>
                <a:gridCol w="831749">
                  <a:extLst>
                    <a:ext uri="{9D8B030D-6E8A-4147-A177-3AD203B41FA5}">
                      <a16:colId xmlns:a16="http://schemas.microsoft.com/office/drawing/2014/main" val="2582030448"/>
                    </a:ext>
                  </a:extLst>
                </a:gridCol>
                <a:gridCol w="698120">
                  <a:extLst>
                    <a:ext uri="{9D8B030D-6E8A-4147-A177-3AD203B41FA5}">
                      <a16:colId xmlns:a16="http://schemas.microsoft.com/office/drawing/2014/main" val="145713545"/>
                    </a:ext>
                  </a:extLst>
                </a:gridCol>
              </a:tblGrid>
              <a:tr h="342223">
                <a:tc>
                  <a:txBody>
                    <a:bodyPr/>
                    <a:lstStyle/>
                    <a:p>
                      <a:pPr algn="just"/>
                      <a:r>
                        <a:rPr lang="en-US" sz="1200" kern="100">
                          <a:effectLst/>
                          <a:latin typeface="+mn-lt"/>
                        </a:rPr>
                        <a:t> </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a:effectLst/>
                          <a:latin typeface="+mn-lt"/>
                        </a:rPr>
                        <a:t>AP(IoU=0.5)</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b="1" kern="100">
                          <a:effectLst/>
                          <a:latin typeface="+mn-lt"/>
                        </a:rPr>
                        <a:t>AP(IoU=0.75)</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b="1" kern="100">
                          <a:effectLst/>
                          <a:latin typeface="+mn-lt"/>
                        </a:rPr>
                        <a:t>mAP</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AR</a:t>
                      </a:r>
                      <a:endParaRPr lang="zh-CN" sz="2000" b="1"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342307585"/>
                  </a:ext>
                </a:extLst>
              </a:tr>
              <a:tr h="171112">
                <a:tc>
                  <a:txBody>
                    <a:bodyPr/>
                    <a:lstStyle/>
                    <a:p>
                      <a:pPr algn="just"/>
                      <a:r>
                        <a:rPr lang="zh-CN" sz="1200" b="1" kern="100">
                          <a:effectLst/>
                          <a:latin typeface="+mn-lt"/>
                        </a:rPr>
                        <a:t>原始真实数据集</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0.935</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0.630</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0.555</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0.649</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1491989191"/>
                  </a:ext>
                </a:extLst>
              </a:tr>
              <a:tr h="342223">
                <a:tc>
                  <a:txBody>
                    <a:bodyPr/>
                    <a:lstStyle/>
                    <a:p>
                      <a:pPr algn="just"/>
                      <a:r>
                        <a:rPr lang="zh-CN" sz="1200" b="1" kern="100">
                          <a:effectLst/>
                          <a:latin typeface="+mn-lt"/>
                        </a:rPr>
                        <a:t>原始真实数据集</a:t>
                      </a:r>
                      <a:r>
                        <a:rPr lang="en-US" sz="1200" b="1" kern="100">
                          <a:effectLst/>
                          <a:latin typeface="+mn-lt"/>
                        </a:rPr>
                        <a:t>+</a:t>
                      </a:r>
                      <a:r>
                        <a:rPr lang="zh-CN" sz="1200" b="1" kern="100">
                          <a:effectLst/>
                          <a:latin typeface="+mn-lt"/>
                        </a:rPr>
                        <a:t>文生图</a:t>
                      </a:r>
                      <a:r>
                        <a:rPr lang="en-US" sz="1200" b="1" kern="100">
                          <a:effectLst/>
                          <a:latin typeface="+mn-lt"/>
                        </a:rPr>
                        <a:t>20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0.950</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0.655</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0.577</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0.666</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4169330116"/>
                  </a:ext>
                </a:extLst>
              </a:tr>
              <a:tr h="342223">
                <a:tc>
                  <a:txBody>
                    <a:bodyPr/>
                    <a:lstStyle/>
                    <a:p>
                      <a:pPr algn="just"/>
                      <a:r>
                        <a:rPr lang="zh-CN" sz="1200" b="1" kern="100">
                          <a:effectLst/>
                          <a:latin typeface="+mn-lt"/>
                        </a:rPr>
                        <a:t>原始真实数据集</a:t>
                      </a:r>
                      <a:r>
                        <a:rPr lang="en-US" sz="1200" b="1" kern="100">
                          <a:effectLst/>
                          <a:latin typeface="+mn-lt"/>
                        </a:rPr>
                        <a:t>+</a:t>
                      </a:r>
                      <a:r>
                        <a:rPr lang="zh-CN" sz="1200" b="1" kern="100">
                          <a:effectLst/>
                          <a:latin typeface="+mn-lt"/>
                        </a:rPr>
                        <a:t>文生图</a:t>
                      </a:r>
                      <a:r>
                        <a:rPr lang="en-US" sz="1200" b="1" kern="100">
                          <a:effectLst/>
                          <a:latin typeface="+mn-lt"/>
                        </a:rPr>
                        <a:t>40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0.958</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0.676</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0.586</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0.674</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177979018"/>
                  </a:ext>
                </a:extLst>
              </a:tr>
              <a:tr h="342223">
                <a:tc>
                  <a:txBody>
                    <a:bodyPr/>
                    <a:lstStyle/>
                    <a:p>
                      <a:pPr algn="just"/>
                      <a:r>
                        <a:rPr lang="zh-CN" sz="1200" b="1" kern="100">
                          <a:effectLst/>
                          <a:latin typeface="+mn-lt"/>
                        </a:rPr>
                        <a:t>原始真实数据集</a:t>
                      </a:r>
                      <a:r>
                        <a:rPr lang="en-US" sz="1200" b="1" kern="100">
                          <a:effectLst/>
                          <a:latin typeface="+mn-lt"/>
                        </a:rPr>
                        <a:t>+</a:t>
                      </a:r>
                      <a:r>
                        <a:rPr lang="zh-CN" sz="1200" b="1" kern="100">
                          <a:effectLst/>
                          <a:latin typeface="+mn-lt"/>
                        </a:rPr>
                        <a:t>文生图</a:t>
                      </a:r>
                      <a:r>
                        <a:rPr lang="en-US" sz="1200" b="1" kern="100">
                          <a:effectLst/>
                          <a:latin typeface="+mn-lt"/>
                        </a:rPr>
                        <a:t>60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dirty="0">
                          <a:effectLst/>
                          <a:latin typeface="+mn-lt"/>
                        </a:rPr>
                        <a:t>0.963</a:t>
                      </a:r>
                      <a:endParaRPr lang="zh-CN" sz="2000"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0.763</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0.640</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0.715</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3695162879"/>
                  </a:ext>
                </a:extLst>
              </a:tr>
              <a:tr h="342223">
                <a:tc>
                  <a:txBody>
                    <a:bodyPr/>
                    <a:lstStyle/>
                    <a:p>
                      <a:pPr algn="just"/>
                      <a:r>
                        <a:rPr lang="zh-CN" sz="1200" b="1" kern="100">
                          <a:effectLst/>
                          <a:latin typeface="+mn-lt"/>
                        </a:rPr>
                        <a:t>原始真实数据集</a:t>
                      </a:r>
                      <a:r>
                        <a:rPr lang="en-US" sz="1200" b="1" kern="100">
                          <a:effectLst/>
                          <a:latin typeface="+mn-lt"/>
                        </a:rPr>
                        <a:t>+</a:t>
                      </a:r>
                      <a:r>
                        <a:rPr lang="zh-CN" sz="1200" b="1" kern="100">
                          <a:effectLst/>
                          <a:latin typeface="+mn-lt"/>
                        </a:rPr>
                        <a:t>文生图</a:t>
                      </a:r>
                      <a:r>
                        <a:rPr lang="en-US" sz="1200" b="1" kern="100">
                          <a:effectLst/>
                          <a:latin typeface="+mn-lt"/>
                        </a:rPr>
                        <a:t>80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0.968</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0.777</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solidFill>
                            <a:srgbClr val="FF0000"/>
                          </a:solidFill>
                          <a:effectLst/>
                          <a:latin typeface="+mn-lt"/>
                        </a:rPr>
                        <a:t>0.650</a:t>
                      </a:r>
                      <a:endParaRPr lang="zh-CN" sz="2000" b="1" kern="100" dirty="0">
                        <a:solidFill>
                          <a:srgbClr val="FF0000"/>
                        </a:solidFill>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0.726</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395733374"/>
                  </a:ext>
                </a:extLst>
              </a:tr>
              <a:tr h="374998">
                <a:tc>
                  <a:txBody>
                    <a:bodyPr/>
                    <a:lstStyle/>
                    <a:p>
                      <a:pPr algn="just"/>
                      <a:r>
                        <a:rPr lang="zh-CN" sz="1200" b="1" kern="100">
                          <a:effectLst/>
                          <a:latin typeface="+mn-lt"/>
                        </a:rPr>
                        <a:t>原始真实数据集</a:t>
                      </a:r>
                      <a:r>
                        <a:rPr lang="en-US" sz="1200" b="1" kern="100">
                          <a:effectLst/>
                          <a:latin typeface="+mn-lt"/>
                        </a:rPr>
                        <a:t>+</a:t>
                      </a:r>
                      <a:r>
                        <a:rPr lang="zh-CN" sz="1200" b="1" kern="100">
                          <a:effectLst/>
                          <a:latin typeface="+mn-lt"/>
                        </a:rPr>
                        <a:t>图生图</a:t>
                      </a:r>
                      <a:r>
                        <a:rPr lang="en-US" sz="1200" b="1" kern="100">
                          <a:effectLst/>
                          <a:latin typeface="+mn-lt"/>
                        </a:rPr>
                        <a:t>20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dirty="0">
                          <a:effectLst/>
                          <a:latin typeface="+mn-lt"/>
                        </a:rPr>
                        <a:t>0.939</a:t>
                      </a:r>
                      <a:endParaRPr lang="zh-CN" sz="2000"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0.612</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0.551</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0.644</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64059921"/>
                  </a:ext>
                </a:extLst>
              </a:tr>
              <a:tr h="342223">
                <a:tc>
                  <a:txBody>
                    <a:bodyPr/>
                    <a:lstStyle/>
                    <a:p>
                      <a:pPr algn="just"/>
                      <a:r>
                        <a:rPr lang="zh-CN" sz="1200" b="1" kern="100" dirty="0">
                          <a:effectLst/>
                          <a:latin typeface="+mn-lt"/>
                        </a:rPr>
                        <a:t>原始真实数据集</a:t>
                      </a:r>
                      <a:r>
                        <a:rPr lang="en-US" sz="1200" b="1" kern="100" dirty="0">
                          <a:effectLst/>
                          <a:latin typeface="+mn-lt"/>
                        </a:rPr>
                        <a:t>+</a:t>
                      </a:r>
                      <a:r>
                        <a:rPr lang="zh-CN" sz="1200" b="1" kern="100" dirty="0">
                          <a:effectLst/>
                          <a:latin typeface="+mn-lt"/>
                        </a:rPr>
                        <a:t>图生图</a:t>
                      </a:r>
                      <a:r>
                        <a:rPr lang="en-US" sz="1200" b="1" kern="100" dirty="0">
                          <a:effectLst/>
                          <a:latin typeface="+mn-lt"/>
                        </a:rPr>
                        <a:t>40</a:t>
                      </a:r>
                      <a:r>
                        <a:rPr lang="zh-CN" sz="1200" b="1" kern="100" dirty="0">
                          <a:effectLst/>
                          <a:latin typeface="+mn-lt"/>
                        </a:rPr>
                        <a:t>张</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0.951</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0.696</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0.580</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0.662</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495540056"/>
                  </a:ext>
                </a:extLst>
              </a:tr>
              <a:tr h="342223">
                <a:tc>
                  <a:txBody>
                    <a:bodyPr/>
                    <a:lstStyle/>
                    <a:p>
                      <a:pPr algn="just"/>
                      <a:r>
                        <a:rPr lang="zh-CN" sz="1200" b="1" kern="100">
                          <a:effectLst/>
                          <a:latin typeface="+mn-lt"/>
                        </a:rPr>
                        <a:t>原始真实数据集</a:t>
                      </a:r>
                      <a:r>
                        <a:rPr lang="en-US" sz="1200" b="1" kern="100">
                          <a:effectLst/>
                          <a:latin typeface="+mn-lt"/>
                        </a:rPr>
                        <a:t>+</a:t>
                      </a:r>
                      <a:r>
                        <a:rPr lang="zh-CN" sz="1200" b="1" kern="100">
                          <a:effectLst/>
                          <a:latin typeface="+mn-lt"/>
                        </a:rPr>
                        <a:t>图生图</a:t>
                      </a:r>
                      <a:r>
                        <a:rPr lang="en-US" sz="1200" b="1" kern="100">
                          <a:effectLst/>
                          <a:latin typeface="+mn-lt"/>
                        </a:rPr>
                        <a:t>60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0.961</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0.710</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0.601</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0.688</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076230091"/>
                  </a:ext>
                </a:extLst>
              </a:tr>
              <a:tr h="342223">
                <a:tc>
                  <a:txBody>
                    <a:bodyPr/>
                    <a:lstStyle/>
                    <a:p>
                      <a:pPr algn="just"/>
                      <a:r>
                        <a:rPr lang="zh-CN" sz="1200" b="1" kern="100">
                          <a:effectLst/>
                          <a:latin typeface="+mn-lt"/>
                        </a:rPr>
                        <a:t>原始真实数据集</a:t>
                      </a:r>
                      <a:r>
                        <a:rPr lang="en-US" sz="1200" b="1" kern="100">
                          <a:effectLst/>
                          <a:latin typeface="+mn-lt"/>
                        </a:rPr>
                        <a:t>+</a:t>
                      </a:r>
                      <a:r>
                        <a:rPr lang="zh-CN" sz="1200" b="1" kern="100">
                          <a:effectLst/>
                          <a:latin typeface="+mn-lt"/>
                        </a:rPr>
                        <a:t>图生图</a:t>
                      </a:r>
                      <a:r>
                        <a:rPr lang="en-US" sz="1200" b="1" kern="100">
                          <a:effectLst/>
                          <a:latin typeface="+mn-lt"/>
                        </a:rPr>
                        <a:t>80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0.967</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0.718</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solidFill>
                            <a:srgbClr val="FF0000"/>
                          </a:solidFill>
                          <a:effectLst/>
                          <a:latin typeface="+mn-lt"/>
                        </a:rPr>
                        <a:t>0.609</a:t>
                      </a:r>
                      <a:endParaRPr lang="zh-CN" sz="2000" b="1" kern="100" dirty="0">
                        <a:solidFill>
                          <a:srgbClr val="FF0000"/>
                        </a:solidFill>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0.689</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287648131"/>
                  </a:ext>
                </a:extLst>
              </a:tr>
              <a:tr h="342223">
                <a:tc>
                  <a:txBody>
                    <a:bodyPr/>
                    <a:lstStyle/>
                    <a:p>
                      <a:pPr algn="just"/>
                      <a:r>
                        <a:rPr lang="zh-CN" sz="1200" b="1" kern="100">
                          <a:effectLst/>
                          <a:latin typeface="+mn-lt"/>
                        </a:rPr>
                        <a:t>原始真实数据集</a:t>
                      </a:r>
                      <a:r>
                        <a:rPr lang="en-US" sz="1200" b="1" kern="100">
                          <a:effectLst/>
                          <a:latin typeface="+mn-lt"/>
                        </a:rPr>
                        <a:t>+PS20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0.934</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0.655</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0.571</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0.652</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031783189"/>
                  </a:ext>
                </a:extLst>
              </a:tr>
              <a:tr h="342223">
                <a:tc>
                  <a:txBody>
                    <a:bodyPr/>
                    <a:lstStyle/>
                    <a:p>
                      <a:pPr algn="just"/>
                      <a:r>
                        <a:rPr lang="zh-CN" sz="1200" b="1" kern="100">
                          <a:effectLst/>
                          <a:latin typeface="+mn-lt"/>
                        </a:rPr>
                        <a:t>原始真实数据集</a:t>
                      </a:r>
                      <a:r>
                        <a:rPr lang="en-US" sz="1200" b="1" kern="100">
                          <a:effectLst/>
                          <a:latin typeface="+mn-lt"/>
                        </a:rPr>
                        <a:t>+PS40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0.957</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0.690</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0.601</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0.683</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037231322"/>
                  </a:ext>
                </a:extLst>
              </a:tr>
              <a:tr h="342223">
                <a:tc>
                  <a:txBody>
                    <a:bodyPr/>
                    <a:lstStyle/>
                    <a:p>
                      <a:pPr algn="just"/>
                      <a:r>
                        <a:rPr lang="zh-CN" sz="1200" b="1" kern="100">
                          <a:effectLst/>
                          <a:latin typeface="+mn-lt"/>
                        </a:rPr>
                        <a:t>原始真实数据集</a:t>
                      </a:r>
                      <a:r>
                        <a:rPr lang="en-US" sz="1200" b="1" kern="100">
                          <a:effectLst/>
                          <a:latin typeface="+mn-lt"/>
                        </a:rPr>
                        <a:t>+PS60</a:t>
                      </a:r>
                      <a:r>
                        <a:rPr lang="zh-CN" sz="1200" b="1" kern="100">
                          <a:effectLst/>
                          <a:latin typeface="+mn-lt"/>
                        </a:rPr>
                        <a:t>张</a:t>
                      </a:r>
                      <a:endParaRPr lang="zh-CN" sz="2000" b="1"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0.963</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0.722</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effectLst/>
                          <a:latin typeface="+mn-lt"/>
                        </a:rPr>
                        <a:t>0.609</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0.690</a:t>
                      </a:r>
                      <a:endParaRPr lang="zh-CN" sz="20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416921211"/>
                  </a:ext>
                </a:extLst>
              </a:tr>
              <a:tr h="342223">
                <a:tc>
                  <a:txBody>
                    <a:bodyPr/>
                    <a:lstStyle/>
                    <a:p>
                      <a:pPr algn="just"/>
                      <a:r>
                        <a:rPr lang="zh-CN" sz="1200" b="1" kern="100" dirty="0">
                          <a:effectLst/>
                          <a:latin typeface="+mn-lt"/>
                        </a:rPr>
                        <a:t>原始真实数据集</a:t>
                      </a:r>
                      <a:r>
                        <a:rPr lang="en-US" sz="1200" b="1" kern="100" dirty="0">
                          <a:effectLst/>
                          <a:latin typeface="+mn-lt"/>
                        </a:rPr>
                        <a:t>+PS80</a:t>
                      </a:r>
                      <a:r>
                        <a:rPr lang="zh-CN" sz="1200" b="1" kern="100" dirty="0">
                          <a:effectLst/>
                          <a:latin typeface="+mn-lt"/>
                        </a:rPr>
                        <a:t>张</a:t>
                      </a:r>
                      <a:endParaRPr lang="zh-CN" sz="2000" b="1" kern="100" dirty="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0.970</a:t>
                      </a:r>
                      <a:endParaRPr lang="zh-CN" sz="2000" kern="100">
                        <a:effectLst/>
                        <a:latin typeface="+mn-lt"/>
                        <a:ea typeface="宋体" panose="02010600030101010101" pitchFamily="2" charset="-122"/>
                      </a:endParaRPr>
                    </a:p>
                  </a:txBody>
                  <a:tcPr marL="68580" marR="68580" marT="0" marB="0"/>
                </a:tc>
                <a:tc>
                  <a:txBody>
                    <a:bodyPr/>
                    <a:lstStyle/>
                    <a:p>
                      <a:pPr algn="just"/>
                      <a:r>
                        <a:rPr lang="en-US" sz="1200" kern="100">
                          <a:effectLst/>
                          <a:latin typeface="+mn-lt"/>
                        </a:rPr>
                        <a:t>0.733</a:t>
                      </a:r>
                      <a:endParaRPr lang="zh-CN" sz="2000" kern="100">
                        <a:effectLst/>
                        <a:latin typeface="+mn-lt"/>
                        <a:ea typeface="宋体" panose="02010600030101010101" pitchFamily="2" charset="-122"/>
                      </a:endParaRPr>
                    </a:p>
                  </a:txBody>
                  <a:tcPr marL="68580" marR="68580" marT="0" marB="0"/>
                </a:tc>
                <a:tc>
                  <a:txBody>
                    <a:bodyPr/>
                    <a:lstStyle/>
                    <a:p>
                      <a:pPr algn="just"/>
                      <a:r>
                        <a:rPr lang="en-US" sz="1200" b="1" kern="100" dirty="0">
                          <a:solidFill>
                            <a:srgbClr val="FF0000"/>
                          </a:solidFill>
                          <a:effectLst/>
                          <a:latin typeface="+mn-lt"/>
                        </a:rPr>
                        <a:t>0.623</a:t>
                      </a:r>
                      <a:endParaRPr lang="zh-CN" sz="2000" b="1" kern="100" dirty="0">
                        <a:solidFill>
                          <a:srgbClr val="FF0000"/>
                        </a:solidFill>
                        <a:effectLst/>
                        <a:latin typeface="+mn-lt"/>
                        <a:ea typeface="宋体" panose="02010600030101010101" pitchFamily="2" charset="-122"/>
                      </a:endParaRPr>
                    </a:p>
                  </a:txBody>
                  <a:tcPr marL="68580" marR="68580" marT="0" marB="0"/>
                </a:tc>
                <a:tc>
                  <a:txBody>
                    <a:bodyPr/>
                    <a:lstStyle/>
                    <a:p>
                      <a:pPr algn="just"/>
                      <a:r>
                        <a:rPr lang="en-US" sz="1200" kern="100" dirty="0">
                          <a:effectLst/>
                          <a:latin typeface="+mn-lt"/>
                        </a:rPr>
                        <a:t>0.702</a:t>
                      </a:r>
                      <a:endParaRPr lang="zh-CN" sz="2000"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3090258756"/>
                  </a:ext>
                </a:extLst>
              </a:tr>
            </a:tbl>
          </a:graphicData>
        </a:graphic>
      </p:graphicFrame>
    </p:spTree>
    <p:extLst>
      <p:ext uri="{BB962C8B-B14F-4D97-AF65-F5344CB8AC3E}">
        <p14:creationId xmlns:p14="http://schemas.microsoft.com/office/powerpoint/2010/main" val="32717038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4" name="矩形 13">
            <a:extLst>
              <a:ext uri="{FF2B5EF4-FFF2-40B4-BE49-F238E27FC236}">
                <a16:creationId xmlns:a16="http://schemas.microsoft.com/office/drawing/2014/main" id="{C5A5C014-AE72-E38A-AAF7-786D3C44C604}"/>
              </a:ext>
            </a:extLst>
          </p:cNvPr>
          <p:cNvSpPr/>
          <p:nvPr>
            <p:custDataLst>
              <p:tags r:id="rId2"/>
            </p:custDataLst>
          </p:nvPr>
        </p:nvSpPr>
        <p:spPr>
          <a:xfrm>
            <a:off x="987276" y="1168860"/>
            <a:ext cx="6499374"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02 </a:t>
            </a:r>
            <a:r>
              <a:rPr lang="zh-CN" altLang="en-US" sz="2800" b="1" dirty="0">
                <a:latin typeface="微软雅黑" panose="020B0503020204020204" charset="-122"/>
                <a:ea typeface="微软雅黑" panose="020B0503020204020204" charset="-122"/>
                <a:cs typeface="微软雅黑" panose="020B0503020204020204" charset="-122"/>
              </a:rPr>
              <a:t>深度学习目标检测算法与验证实验</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文本框 1">
            <a:extLst>
              <a:ext uri="{FF2B5EF4-FFF2-40B4-BE49-F238E27FC236}">
                <a16:creationId xmlns:a16="http://schemas.microsoft.com/office/drawing/2014/main" id="{E4495B77-85E2-1CF4-1843-B87C3C939DA0}"/>
              </a:ext>
            </a:extLst>
          </p:cNvPr>
          <p:cNvSpPr txBox="1"/>
          <p:nvPr/>
        </p:nvSpPr>
        <p:spPr>
          <a:xfrm>
            <a:off x="850265" y="1932371"/>
            <a:ext cx="5580813" cy="440120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随着加入生成图片数量的增加，无论使用哪种生成方式，</a:t>
            </a:r>
            <a:r>
              <a:rPr lang="en-US" altLang="zh-CN" sz="2800" b="1" dirty="0" err="1">
                <a:latin typeface="微软雅黑" panose="020B0503020204020204" pitchFamily="34" charset="-122"/>
                <a:ea typeface="微软雅黑" panose="020B0503020204020204" pitchFamily="34" charset="-122"/>
              </a:rPr>
              <a:t>mAP</a:t>
            </a:r>
            <a:r>
              <a:rPr lang="zh-CN" altLang="en-US" sz="2800" b="1" dirty="0">
                <a:latin typeface="微软雅黑" panose="020B0503020204020204" pitchFamily="34" charset="-122"/>
                <a:ea typeface="微软雅黑" panose="020B0503020204020204" pitchFamily="34" charset="-122"/>
              </a:rPr>
              <a:t>均</a:t>
            </a:r>
            <a:r>
              <a:rPr lang="zh-CN" altLang="en-US" sz="2800" b="1" dirty="0">
                <a:solidFill>
                  <a:srgbClr val="FF0000"/>
                </a:solidFill>
                <a:latin typeface="微软雅黑" panose="020B0503020204020204" pitchFamily="34" charset="-122"/>
                <a:ea typeface="微软雅黑" panose="020B0503020204020204" pitchFamily="34" charset="-122"/>
              </a:rPr>
              <a:t>逐步增加</a:t>
            </a:r>
            <a:r>
              <a:rPr lang="zh-CN" altLang="en-US" sz="2800" b="1" dirty="0">
                <a:latin typeface="微软雅黑" panose="020B0503020204020204" pitchFamily="34" charset="-122"/>
                <a:ea typeface="微软雅黑" panose="020B0503020204020204" pitchFamily="34" charset="-122"/>
              </a:rPr>
              <a:t>且</a:t>
            </a:r>
            <a:r>
              <a:rPr lang="zh-CN" altLang="en-US" sz="2800" b="1" dirty="0">
                <a:solidFill>
                  <a:srgbClr val="FF0000"/>
                </a:solidFill>
                <a:latin typeface="微软雅黑" panose="020B0503020204020204" pitchFamily="34" charset="-122"/>
                <a:ea typeface="微软雅黑" panose="020B0503020204020204" pitchFamily="34" charset="-122"/>
              </a:rPr>
              <a:t>高于</a:t>
            </a:r>
            <a:r>
              <a:rPr lang="zh-CN" altLang="en-US" sz="2800" b="1" dirty="0">
                <a:latin typeface="微软雅黑" panose="020B0503020204020204" pitchFamily="34" charset="-122"/>
                <a:ea typeface="微软雅黑" panose="020B0503020204020204" pitchFamily="34" charset="-122"/>
              </a:rPr>
              <a:t>原始的真实数据集，证明了在数据集制作中使用</a:t>
            </a:r>
            <a:r>
              <a:rPr lang="en-US" altLang="zh-CN" sz="2800" b="1" dirty="0">
                <a:latin typeface="微软雅黑" panose="020B0503020204020204" pitchFamily="34" charset="-122"/>
                <a:ea typeface="微软雅黑" panose="020B0503020204020204" pitchFamily="34" charset="-122"/>
              </a:rPr>
              <a:t>AIGC</a:t>
            </a:r>
            <a:r>
              <a:rPr lang="zh-CN" altLang="en-US" sz="2800" b="1" dirty="0">
                <a:latin typeface="微软雅黑" panose="020B0503020204020204" pitchFamily="34" charset="-122"/>
                <a:ea typeface="微软雅黑" panose="020B0503020204020204" pitchFamily="34" charset="-122"/>
              </a:rPr>
              <a:t>是</a:t>
            </a:r>
            <a:r>
              <a:rPr lang="zh-CN" altLang="en-US" sz="2800" b="1" dirty="0">
                <a:solidFill>
                  <a:srgbClr val="FF0000"/>
                </a:solidFill>
                <a:latin typeface="微软雅黑" panose="020B0503020204020204" pitchFamily="34" charset="-122"/>
                <a:ea typeface="微软雅黑" panose="020B0503020204020204" pitchFamily="34" charset="-122"/>
              </a:rPr>
              <a:t>可行的</a:t>
            </a:r>
            <a:r>
              <a:rPr lang="zh-CN" altLang="en-US" sz="2800" b="1" dirty="0">
                <a:latin typeface="微软雅黑" panose="020B0503020204020204" pitchFamily="34" charset="-122"/>
                <a:ea typeface="微软雅黑" panose="020B0503020204020204" pitchFamily="34" charset="-122"/>
              </a:rPr>
              <a:t>。同时，随着图片数量的增加，</a:t>
            </a:r>
            <a:r>
              <a:rPr lang="en-US" altLang="zh-CN" sz="2800" b="1" dirty="0" err="1">
                <a:latin typeface="微软雅黑" panose="020B0503020204020204" pitchFamily="34" charset="-122"/>
                <a:ea typeface="微软雅黑" panose="020B0503020204020204" pitchFamily="34" charset="-122"/>
              </a:rPr>
              <a:t>mAP</a:t>
            </a:r>
            <a:r>
              <a:rPr lang="zh-CN" altLang="en-US" sz="2800" b="1" dirty="0">
                <a:latin typeface="微软雅黑" panose="020B0503020204020204" pitchFamily="34" charset="-122"/>
                <a:ea typeface="微软雅黑" panose="020B0503020204020204" pitchFamily="34" charset="-122"/>
              </a:rPr>
              <a:t>呈现先迅速增加后放缓的趋势，可以看到在原始数据集一共</a:t>
            </a:r>
            <a:r>
              <a:rPr lang="en-US" altLang="zh-CN" sz="2800" b="1" dirty="0">
                <a:latin typeface="微软雅黑" panose="020B0503020204020204" pitchFamily="34" charset="-122"/>
                <a:ea typeface="微软雅黑" panose="020B0503020204020204" pitchFamily="34" charset="-122"/>
              </a:rPr>
              <a:t>400</a:t>
            </a:r>
            <a:r>
              <a:rPr lang="zh-CN" altLang="en-US" sz="2800" b="1" dirty="0">
                <a:latin typeface="微软雅黑" panose="020B0503020204020204" pitchFamily="34" charset="-122"/>
                <a:ea typeface="微软雅黑" panose="020B0503020204020204" pitchFamily="34" charset="-122"/>
              </a:rPr>
              <a:t>张图片的情况下，加入</a:t>
            </a:r>
            <a:r>
              <a:rPr lang="en-US" altLang="zh-CN" sz="2800" b="1" dirty="0">
                <a:solidFill>
                  <a:srgbClr val="FF0000"/>
                </a:solidFill>
                <a:latin typeface="微软雅黑" panose="020B0503020204020204" pitchFamily="34" charset="-122"/>
                <a:ea typeface="微软雅黑" panose="020B0503020204020204" pitchFamily="34" charset="-122"/>
              </a:rPr>
              <a:t>60</a:t>
            </a:r>
            <a:r>
              <a:rPr lang="zh-CN" altLang="en-US" sz="2800" b="1" dirty="0">
                <a:solidFill>
                  <a:srgbClr val="FF0000"/>
                </a:solidFill>
                <a:latin typeface="微软雅黑" panose="020B0503020204020204" pitchFamily="34" charset="-122"/>
                <a:ea typeface="微软雅黑" panose="020B0503020204020204" pitchFamily="34" charset="-122"/>
              </a:rPr>
              <a:t>张图片</a:t>
            </a:r>
            <a:r>
              <a:rPr lang="zh-CN" altLang="en-US" sz="2800" b="1" dirty="0">
                <a:latin typeface="微软雅黑" panose="020B0503020204020204" pitchFamily="34" charset="-122"/>
                <a:ea typeface="微软雅黑" panose="020B0503020204020204" pitchFamily="34" charset="-122"/>
              </a:rPr>
              <a:t>时上涨速度最快，是最合适的数量。</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FD19F6D-CD2F-31A8-6C42-67B834190F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4957" y="1968677"/>
            <a:ext cx="5064221" cy="3798166"/>
          </a:xfrm>
          <a:prstGeom prst="rect">
            <a:avLst/>
          </a:prstGeom>
        </p:spPr>
      </p:pic>
    </p:spTree>
    <p:extLst>
      <p:ext uri="{BB962C8B-B14F-4D97-AF65-F5344CB8AC3E}">
        <p14:creationId xmlns:p14="http://schemas.microsoft.com/office/powerpoint/2010/main" val="189443641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4" name="矩形 13">
            <a:extLst>
              <a:ext uri="{FF2B5EF4-FFF2-40B4-BE49-F238E27FC236}">
                <a16:creationId xmlns:a16="http://schemas.microsoft.com/office/drawing/2014/main" id="{C5A5C014-AE72-E38A-AAF7-786D3C44C604}"/>
              </a:ext>
            </a:extLst>
          </p:cNvPr>
          <p:cNvSpPr/>
          <p:nvPr>
            <p:custDataLst>
              <p:tags r:id="rId2"/>
            </p:custDataLst>
          </p:nvPr>
        </p:nvSpPr>
        <p:spPr>
          <a:xfrm>
            <a:off x="987276" y="1168860"/>
            <a:ext cx="6499374"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02 </a:t>
            </a:r>
            <a:r>
              <a:rPr lang="zh-CN" altLang="en-US" sz="2800" b="1" dirty="0">
                <a:latin typeface="微软雅黑" panose="020B0503020204020204" charset="-122"/>
                <a:ea typeface="微软雅黑" panose="020B0503020204020204" charset="-122"/>
                <a:cs typeface="微软雅黑" panose="020B0503020204020204" charset="-122"/>
              </a:rPr>
              <a:t>深度学习目标检测算法与验证实验</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4" name="表格 3">
            <a:extLst>
              <a:ext uri="{FF2B5EF4-FFF2-40B4-BE49-F238E27FC236}">
                <a16:creationId xmlns:a16="http://schemas.microsoft.com/office/drawing/2014/main" id="{2DDA97F7-7C72-BEE6-81F5-582AB19BE068}"/>
              </a:ext>
            </a:extLst>
          </p:cNvPr>
          <p:cNvGraphicFramePr>
            <a:graphicFrameLocks noGrp="1"/>
          </p:cNvGraphicFramePr>
          <p:nvPr>
            <p:extLst>
              <p:ext uri="{D42A27DB-BD31-4B8C-83A1-F6EECF244321}">
                <p14:modId xmlns:p14="http://schemas.microsoft.com/office/powerpoint/2010/main" val="412732526"/>
              </p:ext>
            </p:extLst>
          </p:nvPr>
        </p:nvGraphicFramePr>
        <p:xfrm>
          <a:off x="1041619" y="1755562"/>
          <a:ext cx="3844864" cy="3200400"/>
        </p:xfrm>
        <a:graphic>
          <a:graphicData uri="http://schemas.openxmlformats.org/drawingml/2006/table">
            <a:tbl>
              <a:tblPr>
                <a:tableStyleId>{7DF18680-E054-41AD-8BC1-D1AEF772440D}</a:tableStyleId>
              </a:tblPr>
              <a:tblGrid>
                <a:gridCol w="1377404">
                  <a:extLst>
                    <a:ext uri="{9D8B030D-6E8A-4147-A177-3AD203B41FA5}">
                      <a16:colId xmlns:a16="http://schemas.microsoft.com/office/drawing/2014/main" val="2866876518"/>
                    </a:ext>
                  </a:extLst>
                </a:gridCol>
                <a:gridCol w="712801">
                  <a:extLst>
                    <a:ext uri="{9D8B030D-6E8A-4147-A177-3AD203B41FA5}">
                      <a16:colId xmlns:a16="http://schemas.microsoft.com/office/drawing/2014/main" val="187431760"/>
                    </a:ext>
                  </a:extLst>
                </a:gridCol>
                <a:gridCol w="666920">
                  <a:extLst>
                    <a:ext uri="{9D8B030D-6E8A-4147-A177-3AD203B41FA5}">
                      <a16:colId xmlns:a16="http://schemas.microsoft.com/office/drawing/2014/main" val="564057958"/>
                    </a:ext>
                  </a:extLst>
                </a:gridCol>
                <a:gridCol w="591375">
                  <a:extLst>
                    <a:ext uri="{9D8B030D-6E8A-4147-A177-3AD203B41FA5}">
                      <a16:colId xmlns:a16="http://schemas.microsoft.com/office/drawing/2014/main" val="2507934140"/>
                    </a:ext>
                  </a:extLst>
                </a:gridCol>
                <a:gridCol w="496364">
                  <a:extLst>
                    <a:ext uri="{9D8B030D-6E8A-4147-A177-3AD203B41FA5}">
                      <a16:colId xmlns:a16="http://schemas.microsoft.com/office/drawing/2014/main" val="1923532713"/>
                    </a:ext>
                  </a:extLst>
                </a:gridCol>
              </a:tblGrid>
              <a:tr h="191770">
                <a:tc>
                  <a:txBody>
                    <a:bodyPr/>
                    <a:lstStyle/>
                    <a:p>
                      <a:pPr algn="just"/>
                      <a:r>
                        <a:rPr lang="en-US" sz="105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a:effectLst/>
                        </a:rPr>
                        <a:t>AP(IoU=0.5)</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a:effectLst/>
                        </a:rPr>
                        <a:t>AP(IoU=0.75)</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a:effectLst/>
                        </a:rPr>
                        <a:t>mAP</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dirty="0">
                          <a:effectLst/>
                        </a:rPr>
                        <a:t>AR</a:t>
                      </a:r>
                      <a:endParaRPr lang="zh-CN" sz="160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33608334"/>
                  </a:ext>
                </a:extLst>
              </a:tr>
              <a:tr h="383541">
                <a:tc>
                  <a:txBody>
                    <a:bodyPr/>
                    <a:lstStyle/>
                    <a:p>
                      <a:pPr algn="just"/>
                      <a:r>
                        <a:rPr lang="zh-CN" sz="1050" b="1" kern="100">
                          <a:effectLst/>
                        </a:rPr>
                        <a:t>原始真实数据集</a:t>
                      </a:r>
                      <a:r>
                        <a:rPr lang="en-US" sz="1050" b="1" kern="100">
                          <a:effectLst/>
                        </a:rPr>
                        <a:t>+</a:t>
                      </a:r>
                      <a:r>
                        <a:rPr lang="zh-CN" sz="1050" b="1" kern="100">
                          <a:effectLst/>
                        </a:rPr>
                        <a:t>文生图</a:t>
                      </a:r>
                      <a:r>
                        <a:rPr lang="en-US" sz="1050" b="1" kern="100">
                          <a:effectLst/>
                        </a:rPr>
                        <a:t>20</a:t>
                      </a:r>
                      <a:r>
                        <a:rPr lang="zh-CN" sz="1050" b="1" kern="100">
                          <a:effectLst/>
                        </a:rPr>
                        <a:t>张</a:t>
                      </a:r>
                      <a:r>
                        <a:rPr lang="en-US" sz="1050" b="1" kern="100">
                          <a:effectLst/>
                        </a:rPr>
                        <a:t>+</a:t>
                      </a:r>
                      <a:r>
                        <a:rPr lang="zh-CN" sz="1050" b="1" kern="100">
                          <a:effectLst/>
                        </a:rPr>
                        <a:t>图生图</a:t>
                      </a:r>
                      <a:r>
                        <a:rPr lang="en-US" sz="1050" b="1" kern="100">
                          <a:effectLst/>
                        </a:rPr>
                        <a:t>20</a:t>
                      </a:r>
                      <a:r>
                        <a:rPr lang="zh-CN" sz="1050" b="1" kern="100">
                          <a:effectLst/>
                        </a:rPr>
                        <a:t>张</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0.957</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0.725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dirty="0">
                          <a:effectLst/>
                        </a:rPr>
                        <a:t>0.605</a:t>
                      </a:r>
                      <a:endParaRPr lang="zh-CN" sz="16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0.681</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21769196"/>
                  </a:ext>
                </a:extLst>
              </a:tr>
              <a:tr h="383541">
                <a:tc>
                  <a:txBody>
                    <a:bodyPr/>
                    <a:lstStyle/>
                    <a:p>
                      <a:pPr algn="just"/>
                      <a:r>
                        <a:rPr lang="zh-CN" sz="1050" b="1" kern="100">
                          <a:effectLst/>
                        </a:rPr>
                        <a:t>原始真实数据集</a:t>
                      </a:r>
                      <a:r>
                        <a:rPr lang="en-US" sz="1050" b="1" kern="100">
                          <a:effectLst/>
                        </a:rPr>
                        <a:t>+</a:t>
                      </a:r>
                      <a:r>
                        <a:rPr lang="zh-CN" sz="1050" b="1" kern="100">
                          <a:effectLst/>
                        </a:rPr>
                        <a:t>文生图</a:t>
                      </a:r>
                      <a:r>
                        <a:rPr lang="en-US" sz="1050" b="1" kern="100">
                          <a:effectLst/>
                        </a:rPr>
                        <a:t>40</a:t>
                      </a:r>
                      <a:r>
                        <a:rPr lang="zh-CN" sz="1050" b="1" kern="100">
                          <a:effectLst/>
                        </a:rPr>
                        <a:t>张</a:t>
                      </a:r>
                      <a:r>
                        <a:rPr lang="en-US" sz="1050" b="1" kern="100">
                          <a:effectLst/>
                        </a:rPr>
                        <a:t>+</a:t>
                      </a:r>
                      <a:r>
                        <a:rPr lang="zh-CN" sz="1050" b="1" kern="100">
                          <a:effectLst/>
                        </a:rPr>
                        <a:t>图生图</a:t>
                      </a:r>
                      <a:r>
                        <a:rPr lang="en-US" sz="1050" b="1" kern="100">
                          <a:effectLst/>
                        </a:rPr>
                        <a:t>40</a:t>
                      </a:r>
                      <a:r>
                        <a:rPr lang="zh-CN" sz="1050" b="1" kern="100">
                          <a:effectLst/>
                        </a:rPr>
                        <a:t>张</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0.965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dirty="0">
                          <a:effectLst/>
                        </a:rPr>
                        <a:t>0.724</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dirty="0">
                          <a:effectLst/>
                        </a:rPr>
                        <a:t>0.613</a:t>
                      </a:r>
                      <a:endParaRPr lang="zh-CN" sz="16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0.696</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01326411"/>
                  </a:ext>
                </a:extLst>
              </a:tr>
              <a:tr h="383541">
                <a:tc>
                  <a:txBody>
                    <a:bodyPr/>
                    <a:lstStyle/>
                    <a:p>
                      <a:pPr algn="just"/>
                      <a:r>
                        <a:rPr lang="zh-CN" sz="1050" b="1" kern="100">
                          <a:effectLst/>
                        </a:rPr>
                        <a:t>原始真实数据集</a:t>
                      </a:r>
                      <a:r>
                        <a:rPr lang="en-US" sz="1050" b="1" kern="100">
                          <a:effectLst/>
                        </a:rPr>
                        <a:t>+</a:t>
                      </a:r>
                      <a:r>
                        <a:rPr lang="zh-CN" sz="1050" b="1" kern="100">
                          <a:effectLst/>
                        </a:rPr>
                        <a:t>文生图</a:t>
                      </a:r>
                      <a:r>
                        <a:rPr lang="en-US" sz="1050" b="1" kern="100">
                          <a:effectLst/>
                        </a:rPr>
                        <a:t>60</a:t>
                      </a:r>
                      <a:r>
                        <a:rPr lang="zh-CN" sz="1050" b="1" kern="100">
                          <a:effectLst/>
                        </a:rPr>
                        <a:t>张</a:t>
                      </a:r>
                      <a:r>
                        <a:rPr lang="en-US" sz="1050" b="1" kern="100">
                          <a:effectLst/>
                        </a:rPr>
                        <a:t>+</a:t>
                      </a:r>
                      <a:r>
                        <a:rPr lang="zh-CN" sz="1050" b="1" kern="100">
                          <a:effectLst/>
                        </a:rPr>
                        <a:t>图生图</a:t>
                      </a:r>
                      <a:r>
                        <a:rPr lang="en-US" sz="1050" b="1" kern="100">
                          <a:effectLst/>
                        </a:rPr>
                        <a:t>60</a:t>
                      </a:r>
                      <a:r>
                        <a:rPr lang="zh-CN" sz="1050" b="1" kern="100">
                          <a:effectLst/>
                        </a:rPr>
                        <a:t>张</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0.970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0.803</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dirty="0">
                          <a:effectLst/>
                        </a:rPr>
                        <a:t>0.645</a:t>
                      </a:r>
                      <a:endParaRPr lang="zh-CN" sz="16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0.718</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23516019"/>
                  </a:ext>
                </a:extLst>
              </a:tr>
              <a:tr h="383541">
                <a:tc>
                  <a:txBody>
                    <a:bodyPr/>
                    <a:lstStyle/>
                    <a:p>
                      <a:pPr algn="just"/>
                      <a:r>
                        <a:rPr lang="zh-CN" sz="1050" b="1" kern="100">
                          <a:effectLst/>
                        </a:rPr>
                        <a:t>原始真实数据集</a:t>
                      </a:r>
                      <a:r>
                        <a:rPr lang="en-US" sz="1050" b="1" kern="100">
                          <a:effectLst/>
                        </a:rPr>
                        <a:t>+</a:t>
                      </a:r>
                      <a:r>
                        <a:rPr lang="zh-CN" sz="1050" b="1" kern="100">
                          <a:effectLst/>
                        </a:rPr>
                        <a:t>文生图</a:t>
                      </a:r>
                      <a:r>
                        <a:rPr lang="en-US" sz="1050" b="1" kern="100">
                          <a:effectLst/>
                        </a:rPr>
                        <a:t>80</a:t>
                      </a:r>
                      <a:r>
                        <a:rPr lang="zh-CN" sz="1050" b="1" kern="100">
                          <a:effectLst/>
                        </a:rPr>
                        <a:t>张</a:t>
                      </a:r>
                      <a:r>
                        <a:rPr lang="en-US" sz="1050" b="1" kern="100">
                          <a:effectLst/>
                        </a:rPr>
                        <a:t>+</a:t>
                      </a:r>
                      <a:r>
                        <a:rPr lang="zh-CN" sz="1050" b="1" kern="100">
                          <a:effectLst/>
                        </a:rPr>
                        <a:t>图生图</a:t>
                      </a:r>
                      <a:r>
                        <a:rPr lang="en-US" sz="1050" b="1" kern="100">
                          <a:effectLst/>
                        </a:rPr>
                        <a:t>80</a:t>
                      </a:r>
                      <a:r>
                        <a:rPr lang="zh-CN" sz="1050" b="1" kern="100">
                          <a:effectLst/>
                        </a:rPr>
                        <a:t>张</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0.978</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0.789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dirty="0">
                          <a:solidFill>
                            <a:srgbClr val="FF0000"/>
                          </a:solidFill>
                          <a:effectLst/>
                        </a:rPr>
                        <a:t>0.668</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0.737</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76109347"/>
                  </a:ext>
                </a:extLst>
              </a:tr>
              <a:tr h="383541">
                <a:tc>
                  <a:txBody>
                    <a:bodyPr/>
                    <a:lstStyle/>
                    <a:p>
                      <a:pPr algn="just"/>
                      <a:r>
                        <a:rPr lang="zh-CN" sz="1050" b="1" kern="100">
                          <a:effectLst/>
                        </a:rPr>
                        <a:t>原始真实数据集</a:t>
                      </a:r>
                      <a:r>
                        <a:rPr lang="en-US" sz="1050" b="1" kern="100">
                          <a:effectLst/>
                        </a:rPr>
                        <a:t>+</a:t>
                      </a:r>
                      <a:r>
                        <a:rPr lang="zh-CN" sz="1050" b="1" kern="100">
                          <a:effectLst/>
                        </a:rPr>
                        <a:t>文生图</a:t>
                      </a:r>
                      <a:r>
                        <a:rPr lang="en-US" sz="1050" b="1" kern="100">
                          <a:effectLst/>
                        </a:rPr>
                        <a:t>100</a:t>
                      </a:r>
                      <a:r>
                        <a:rPr lang="zh-CN" sz="1050" b="1" kern="100">
                          <a:effectLst/>
                        </a:rPr>
                        <a:t>张</a:t>
                      </a:r>
                      <a:r>
                        <a:rPr lang="en-US" sz="1050" b="1" kern="100">
                          <a:effectLst/>
                        </a:rPr>
                        <a:t>+</a:t>
                      </a:r>
                      <a:r>
                        <a:rPr lang="zh-CN" sz="1050" b="1" kern="100">
                          <a:effectLst/>
                        </a:rPr>
                        <a:t>图生图</a:t>
                      </a:r>
                      <a:r>
                        <a:rPr lang="en-US" sz="1050" b="1" kern="100">
                          <a:effectLst/>
                        </a:rPr>
                        <a:t>100</a:t>
                      </a:r>
                      <a:r>
                        <a:rPr lang="zh-CN" sz="1050" b="1" kern="100">
                          <a:effectLst/>
                        </a:rPr>
                        <a:t>张</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0.977</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0.802</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dirty="0">
                          <a:effectLst/>
                        </a:rPr>
                        <a:t>0.660</a:t>
                      </a:r>
                      <a:endParaRPr lang="zh-CN" sz="16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0.733</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10187164"/>
                  </a:ext>
                </a:extLst>
              </a:tr>
              <a:tr h="383541">
                <a:tc>
                  <a:txBody>
                    <a:bodyPr/>
                    <a:lstStyle/>
                    <a:p>
                      <a:pPr algn="just"/>
                      <a:r>
                        <a:rPr lang="zh-CN" sz="1050" b="1" kern="100" dirty="0">
                          <a:effectLst/>
                        </a:rPr>
                        <a:t>原始真实数据集</a:t>
                      </a:r>
                      <a:r>
                        <a:rPr lang="en-US" sz="1050" b="1" kern="100" dirty="0">
                          <a:effectLst/>
                        </a:rPr>
                        <a:t>+</a:t>
                      </a:r>
                      <a:r>
                        <a:rPr lang="zh-CN" sz="1050" b="1" kern="100" dirty="0">
                          <a:effectLst/>
                        </a:rPr>
                        <a:t>文生图</a:t>
                      </a:r>
                      <a:r>
                        <a:rPr lang="en-US" sz="1050" b="1" kern="100" dirty="0">
                          <a:effectLst/>
                        </a:rPr>
                        <a:t>120</a:t>
                      </a:r>
                      <a:r>
                        <a:rPr lang="zh-CN" sz="1050" b="1" kern="100" dirty="0">
                          <a:effectLst/>
                        </a:rPr>
                        <a:t>张</a:t>
                      </a:r>
                      <a:r>
                        <a:rPr lang="en-US" sz="1050" b="1" kern="100" dirty="0">
                          <a:effectLst/>
                        </a:rPr>
                        <a:t>+</a:t>
                      </a:r>
                      <a:r>
                        <a:rPr lang="zh-CN" sz="1050" b="1" kern="100" dirty="0">
                          <a:effectLst/>
                        </a:rPr>
                        <a:t>图生图</a:t>
                      </a:r>
                      <a:r>
                        <a:rPr lang="en-US" sz="1050" b="1" kern="100" dirty="0">
                          <a:effectLst/>
                        </a:rPr>
                        <a:t>120</a:t>
                      </a:r>
                      <a:r>
                        <a:rPr lang="zh-CN" sz="1050" b="1" kern="100" dirty="0">
                          <a:effectLst/>
                        </a:rPr>
                        <a:t>张</a:t>
                      </a:r>
                      <a:endParaRPr lang="zh-CN" sz="16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0.984</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0.825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b="1" kern="100" dirty="0">
                          <a:effectLst/>
                        </a:rPr>
                        <a:t>0.678</a:t>
                      </a:r>
                      <a:endParaRPr lang="zh-CN" sz="16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dirty="0">
                          <a:effectLst/>
                        </a:rPr>
                        <a:t>0.738</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38766800"/>
                  </a:ext>
                </a:extLst>
              </a:tr>
            </a:tbl>
          </a:graphicData>
        </a:graphic>
      </p:graphicFrame>
      <p:pic>
        <p:nvPicPr>
          <p:cNvPr id="12" name="图片 11">
            <a:extLst>
              <a:ext uri="{FF2B5EF4-FFF2-40B4-BE49-F238E27FC236}">
                <a16:creationId xmlns:a16="http://schemas.microsoft.com/office/drawing/2014/main" id="{87E6BF09-5B70-A351-2A8C-53D7134050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681" y="1581507"/>
            <a:ext cx="4597627" cy="3448220"/>
          </a:xfrm>
          <a:prstGeom prst="rect">
            <a:avLst/>
          </a:prstGeom>
        </p:spPr>
      </p:pic>
      <p:sp>
        <p:nvSpPr>
          <p:cNvPr id="15" name="文本框 14">
            <a:extLst>
              <a:ext uri="{FF2B5EF4-FFF2-40B4-BE49-F238E27FC236}">
                <a16:creationId xmlns:a16="http://schemas.microsoft.com/office/drawing/2014/main" id="{CA6944BD-9E85-E83E-CC0E-7AAF10ECA8C0}"/>
              </a:ext>
            </a:extLst>
          </p:cNvPr>
          <p:cNvSpPr txBox="1"/>
          <p:nvPr/>
        </p:nvSpPr>
        <p:spPr>
          <a:xfrm>
            <a:off x="850265" y="5110192"/>
            <a:ext cx="10723040" cy="126188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       对于</a:t>
            </a:r>
            <a:r>
              <a:rPr lang="en-US" altLang="zh-CN" b="1" dirty="0">
                <a:latin typeface="微软雅黑" panose="020B0503020204020204" pitchFamily="34" charset="-122"/>
                <a:ea typeface="微软雅黑" panose="020B0503020204020204" pitchFamily="34" charset="-122"/>
              </a:rPr>
              <a:t>AIGC</a:t>
            </a:r>
            <a:r>
              <a:rPr lang="zh-CN" altLang="en-US" b="1" dirty="0">
                <a:latin typeface="微软雅黑" panose="020B0503020204020204" pitchFamily="34" charset="-122"/>
                <a:ea typeface="微软雅黑" panose="020B0503020204020204" pitchFamily="34" charset="-122"/>
              </a:rPr>
              <a:t>混合数据集，可以看到</a:t>
            </a:r>
            <a:r>
              <a:rPr lang="en-US" altLang="zh-CN" b="1" dirty="0">
                <a:latin typeface="微软雅黑" panose="020B0503020204020204" pitchFamily="34" charset="-122"/>
                <a:ea typeface="微软雅黑" panose="020B0503020204020204" pitchFamily="34" charset="-122"/>
              </a:rPr>
              <a:t>AIGC</a:t>
            </a:r>
            <a:r>
              <a:rPr lang="zh-CN" altLang="en-US" b="1" dirty="0">
                <a:latin typeface="微软雅黑" panose="020B0503020204020204" pitchFamily="34" charset="-122"/>
                <a:ea typeface="微软雅黑" panose="020B0503020204020204" pitchFamily="34" charset="-122"/>
              </a:rPr>
              <a:t>的数据集检测精度</a:t>
            </a:r>
            <a:r>
              <a:rPr lang="zh-CN" altLang="en-US" sz="2000" b="1" dirty="0">
                <a:solidFill>
                  <a:srgbClr val="FF0000"/>
                </a:solidFill>
                <a:latin typeface="微软雅黑" panose="020B0503020204020204" pitchFamily="34" charset="-122"/>
                <a:ea typeface="微软雅黑" panose="020B0503020204020204" pitchFamily="34" charset="-122"/>
              </a:rPr>
              <a:t>明显高于</a:t>
            </a:r>
            <a:r>
              <a:rPr lang="zh-CN" altLang="en-US" b="1" dirty="0">
                <a:latin typeface="微软雅黑" panose="020B0503020204020204" pitchFamily="34" charset="-122"/>
                <a:ea typeface="微软雅黑" panose="020B0503020204020204" pitchFamily="34" charset="-122"/>
              </a:rPr>
              <a:t>传统的图片生成工具</a:t>
            </a:r>
            <a:r>
              <a:rPr lang="en-US" altLang="zh-CN" b="1" dirty="0">
                <a:latin typeface="微软雅黑" panose="020B0503020204020204" pitchFamily="34" charset="-122"/>
                <a:ea typeface="微软雅黑" panose="020B0503020204020204" pitchFamily="34" charset="-122"/>
              </a:rPr>
              <a:t>PS</a:t>
            </a:r>
            <a:r>
              <a:rPr lang="zh-CN" altLang="en-US" b="1" dirty="0">
                <a:latin typeface="微软雅黑" panose="020B0503020204020204" pitchFamily="34" charset="-122"/>
                <a:ea typeface="微软雅黑" panose="020B0503020204020204" pitchFamily="34" charset="-122"/>
              </a:rPr>
              <a:t>和使用单一深度学习方法生成的数据集，证明了在数据集制作过程中使用</a:t>
            </a:r>
            <a:r>
              <a:rPr lang="en-US" altLang="zh-CN" b="1" dirty="0">
                <a:latin typeface="微软雅黑" panose="020B0503020204020204" pitchFamily="34" charset="-122"/>
                <a:ea typeface="微软雅黑" panose="020B0503020204020204" pitchFamily="34" charset="-122"/>
              </a:rPr>
              <a:t>AIGC</a:t>
            </a:r>
            <a:r>
              <a:rPr lang="zh-CN" altLang="en-US" b="1" dirty="0">
                <a:latin typeface="微软雅黑" panose="020B0503020204020204" pitchFamily="34" charset="-122"/>
                <a:ea typeface="微软雅黑" panose="020B0503020204020204" pitchFamily="34" charset="-122"/>
              </a:rPr>
              <a:t>生成的图片是</a:t>
            </a:r>
            <a:r>
              <a:rPr lang="zh-CN" altLang="en-US" b="1" dirty="0">
                <a:solidFill>
                  <a:srgbClr val="FF0000"/>
                </a:solidFill>
                <a:latin typeface="微软雅黑" panose="020B0503020204020204" pitchFamily="34" charset="-122"/>
                <a:ea typeface="微软雅黑" panose="020B0503020204020204" pitchFamily="34" charset="-122"/>
              </a:rPr>
              <a:t>具有优势</a:t>
            </a:r>
            <a:r>
              <a:rPr lang="zh-CN" altLang="en-US" b="1" dirty="0">
                <a:latin typeface="微软雅黑" panose="020B0503020204020204" pitchFamily="34" charset="-122"/>
                <a:ea typeface="微软雅黑" panose="020B0503020204020204" pitchFamily="34" charset="-122"/>
              </a:rPr>
              <a:t>的。同时，在本研究的数据集规模下，使用深度学习混合方法的数据集进行目标检测时添加</a:t>
            </a:r>
            <a:r>
              <a:rPr lang="en-US" altLang="zh-CN" sz="2000" b="1" dirty="0">
                <a:solidFill>
                  <a:srgbClr val="FF0000"/>
                </a:solidFill>
                <a:latin typeface="微软雅黑" panose="020B0503020204020204" pitchFamily="34" charset="-122"/>
                <a:ea typeface="微软雅黑" panose="020B0503020204020204" pitchFamily="34" charset="-122"/>
              </a:rPr>
              <a:t>80</a:t>
            </a:r>
            <a:r>
              <a:rPr lang="zh-CN" altLang="en-US" sz="2000" b="1" dirty="0">
                <a:solidFill>
                  <a:srgbClr val="FF0000"/>
                </a:solidFill>
                <a:latin typeface="微软雅黑" panose="020B0503020204020204" pitchFamily="34" charset="-122"/>
                <a:ea typeface="微软雅黑" panose="020B0503020204020204" pitchFamily="34" charset="-122"/>
              </a:rPr>
              <a:t>张</a:t>
            </a:r>
            <a:r>
              <a:rPr lang="zh-CN" altLang="en-US" b="1" dirty="0">
                <a:latin typeface="微软雅黑" panose="020B0503020204020204" pitchFamily="34" charset="-122"/>
                <a:ea typeface="微软雅黑" panose="020B0503020204020204" pitchFamily="34" charset="-122"/>
              </a:rPr>
              <a:t>图片是最合适的数量。</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396055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a:lum bright="-10000"/>
          </a:blip>
          <a:stretch>
            <a:fillRect/>
          </a:stretch>
        </p:blipFill>
        <p:spPr>
          <a:xfrm rot="5400000">
            <a:off x="3490126" y="-2418895"/>
            <a:ext cx="7565083" cy="14500274"/>
          </a:xfrm>
          <a:prstGeom prst="rect">
            <a:avLst/>
          </a:prstGeom>
        </p:spPr>
      </p:pic>
      <p:sp>
        <p:nvSpPr>
          <p:cNvPr id="4" name="矩形 3"/>
          <p:cNvSpPr/>
          <p:nvPr/>
        </p:nvSpPr>
        <p:spPr>
          <a:xfrm>
            <a:off x="0" y="1064894"/>
            <a:ext cx="1266825" cy="2762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Arial"/>
            </a:endParaRPr>
          </a:p>
        </p:txBody>
      </p:sp>
      <p:sp>
        <p:nvSpPr>
          <p:cNvPr id="5" name="Rectangle 70"/>
          <p:cNvSpPr>
            <a:spLocks noChangeArrowheads="1"/>
          </p:cNvSpPr>
          <p:nvPr/>
        </p:nvSpPr>
        <p:spPr bwMode="auto">
          <a:xfrm>
            <a:off x="811018" y="957911"/>
            <a:ext cx="3008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marL="0" marR="0" lvl="0" indent="0" algn="l" defTabSz="91313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1">
                <a:ln>
                  <a:noFill/>
                </a:ln>
                <a:solidFill>
                  <a:prstClr val="white"/>
                </a:solidFill>
                <a:effectLst/>
                <a:uLnTx/>
                <a:uFillTx/>
                <a:latin typeface="Arial"/>
                <a:ea typeface="微软雅黑"/>
                <a:cs typeface="+mn-ea"/>
                <a:sym typeface="Arial"/>
              </a:rPr>
              <a:t>CO</a:t>
            </a:r>
            <a:r>
              <a:rPr kumimoji="0" lang="en-US" altLang="zh-CN" sz="2000" b="1" i="0" u="none" strike="noStrike" kern="1200" cap="none" spc="0" normalizeH="0" baseline="0" noProof="1">
                <a:ln>
                  <a:noFill/>
                </a:ln>
                <a:solidFill>
                  <a:prstClr val="black">
                    <a:lumMod val="85000"/>
                    <a:lumOff val="15000"/>
                  </a:prstClr>
                </a:solidFill>
                <a:effectLst/>
                <a:uLnTx/>
                <a:uFillTx/>
                <a:latin typeface="Arial"/>
                <a:ea typeface="微软雅黑"/>
                <a:cs typeface="+mn-ea"/>
                <a:sym typeface="Arial"/>
              </a:rPr>
              <a:t>NTENTS   </a:t>
            </a:r>
            <a:r>
              <a:rPr kumimoji="0" lang="zh-CN" altLang="en-US" sz="2400" b="1" i="0" u="none" strike="noStrike" kern="1200" cap="none" spc="0" normalizeH="0" baseline="0" noProof="1">
                <a:ln>
                  <a:noFill/>
                </a:ln>
                <a:solidFill>
                  <a:prstClr val="black">
                    <a:lumMod val="85000"/>
                    <a:lumOff val="15000"/>
                  </a:prstClr>
                </a:solidFill>
                <a:effectLst/>
                <a:uLnTx/>
                <a:uFillTx/>
                <a:latin typeface="Arial"/>
                <a:ea typeface="微软雅黑"/>
                <a:cs typeface="+mn-ea"/>
                <a:sym typeface="Arial"/>
              </a:rPr>
              <a:t>目 录</a:t>
            </a:r>
            <a:endParaRPr kumimoji="0" lang="en-US" altLang="zh-CN" sz="2400" b="1" i="0" u="none" strike="noStrike" kern="1200" cap="none" spc="0" normalizeH="0" baseline="0" noProof="1">
              <a:ln>
                <a:noFill/>
              </a:ln>
              <a:solidFill>
                <a:prstClr val="black">
                  <a:lumMod val="85000"/>
                  <a:lumOff val="15000"/>
                </a:prstClr>
              </a:solidFill>
              <a:effectLst/>
              <a:uLnTx/>
              <a:uFillTx/>
              <a:latin typeface="Arial"/>
              <a:ea typeface="微软雅黑"/>
              <a:cs typeface="+mn-ea"/>
              <a:sym typeface="Arial"/>
            </a:endParaRPr>
          </a:p>
        </p:txBody>
      </p:sp>
      <p:sp>
        <p:nvSpPr>
          <p:cNvPr id="21" name="矩形 20"/>
          <p:cNvSpPr/>
          <p:nvPr/>
        </p:nvSpPr>
        <p:spPr>
          <a:xfrm>
            <a:off x="1372973" y="2704238"/>
            <a:ext cx="590550" cy="590550"/>
          </a:xfrm>
          <a:prstGeom prst="rect">
            <a:avLst/>
          </a:prstGeom>
          <a:solidFill>
            <a:srgbClr val="D1C1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a:ea typeface="微软雅黑"/>
              <a:cs typeface="+mn-ea"/>
              <a:sym typeface="Arial"/>
            </a:endParaRPr>
          </a:p>
        </p:txBody>
      </p:sp>
      <p:sp>
        <p:nvSpPr>
          <p:cNvPr id="22" name="文本框 21"/>
          <p:cNvSpPr txBox="1"/>
          <p:nvPr/>
        </p:nvSpPr>
        <p:spPr>
          <a:xfrm>
            <a:off x="1433248" y="2645570"/>
            <a:ext cx="47000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85000"/>
                    <a:lumOff val="15000"/>
                  </a:prstClr>
                </a:solidFill>
                <a:effectLst/>
                <a:uLnTx/>
                <a:uFillTx/>
                <a:latin typeface="Arial"/>
                <a:ea typeface="微软雅黑"/>
                <a:cs typeface="+mn-ea"/>
                <a:sym typeface="Arial"/>
              </a:rPr>
              <a:t>1</a:t>
            </a:r>
            <a:endParaRPr kumimoji="0" lang="zh-CN" altLang="en-US" sz="4000" b="0" i="0" u="none" strike="noStrike" kern="1200" cap="none" spc="0" normalizeH="0" baseline="0" noProof="0" dirty="0">
              <a:ln>
                <a:noFill/>
              </a:ln>
              <a:solidFill>
                <a:prstClr val="black">
                  <a:lumMod val="85000"/>
                  <a:lumOff val="15000"/>
                </a:prstClr>
              </a:solidFill>
              <a:effectLst/>
              <a:uLnTx/>
              <a:uFillTx/>
              <a:latin typeface="Arial"/>
              <a:ea typeface="微软雅黑"/>
              <a:cs typeface="+mn-ea"/>
              <a:sym typeface="Arial"/>
            </a:endParaRPr>
          </a:p>
        </p:txBody>
      </p:sp>
      <p:sp>
        <p:nvSpPr>
          <p:cNvPr id="23" name="Rectangle 70"/>
          <p:cNvSpPr>
            <a:spLocks noChangeArrowheads="1"/>
          </p:cNvSpPr>
          <p:nvPr/>
        </p:nvSpPr>
        <p:spPr bwMode="auto">
          <a:xfrm>
            <a:off x="959758" y="3485330"/>
            <a:ext cx="2493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lvl="0">
              <a:lnSpc>
                <a:spcPct val="100000"/>
              </a:lnSpc>
              <a:spcBef>
                <a:spcPct val="0"/>
              </a:spcBef>
              <a:buNone/>
            </a:pPr>
            <a:r>
              <a:rPr lang="zh-CN" altLang="en-US" b="1" noProof="1">
                <a:solidFill>
                  <a:prstClr val="black">
                    <a:lumMod val="75000"/>
                    <a:lumOff val="25000"/>
                  </a:prstClr>
                </a:solidFill>
                <a:latin typeface="Arial"/>
                <a:ea typeface="微软雅黑"/>
                <a:cs typeface="+mn-ea"/>
                <a:sym typeface="Arial"/>
              </a:rPr>
              <a:t>项目简介</a:t>
            </a:r>
          </a:p>
        </p:txBody>
      </p:sp>
      <p:sp>
        <p:nvSpPr>
          <p:cNvPr id="25" name="矩形 24"/>
          <p:cNvSpPr/>
          <p:nvPr/>
        </p:nvSpPr>
        <p:spPr>
          <a:xfrm>
            <a:off x="3992503" y="2704238"/>
            <a:ext cx="590550" cy="590550"/>
          </a:xfrm>
          <a:prstGeom prst="rect">
            <a:avLst/>
          </a:prstGeom>
          <a:solidFill>
            <a:srgbClr val="D1C1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a:ea typeface="微软雅黑"/>
              <a:cs typeface="+mn-ea"/>
              <a:sym typeface="Arial"/>
            </a:endParaRPr>
          </a:p>
        </p:txBody>
      </p:sp>
      <p:sp>
        <p:nvSpPr>
          <p:cNvPr id="26" name="文本框 25"/>
          <p:cNvSpPr txBox="1"/>
          <p:nvPr/>
        </p:nvSpPr>
        <p:spPr>
          <a:xfrm>
            <a:off x="4052778" y="2645570"/>
            <a:ext cx="47000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85000"/>
                    <a:lumOff val="15000"/>
                  </a:prstClr>
                </a:solidFill>
                <a:effectLst/>
                <a:uLnTx/>
                <a:uFillTx/>
                <a:latin typeface="Arial"/>
                <a:ea typeface="微软雅黑"/>
                <a:cs typeface="+mn-ea"/>
                <a:sym typeface="Arial"/>
              </a:rPr>
              <a:t>2</a:t>
            </a:r>
            <a:endParaRPr kumimoji="0" lang="zh-CN" altLang="en-US" sz="4000" b="0" i="0" u="none" strike="noStrike" kern="1200" cap="none" spc="0" normalizeH="0" baseline="0" noProof="0" dirty="0">
              <a:ln>
                <a:noFill/>
              </a:ln>
              <a:solidFill>
                <a:prstClr val="black">
                  <a:lumMod val="85000"/>
                  <a:lumOff val="15000"/>
                </a:prstClr>
              </a:solidFill>
              <a:effectLst/>
              <a:uLnTx/>
              <a:uFillTx/>
              <a:latin typeface="Arial"/>
              <a:ea typeface="微软雅黑"/>
              <a:cs typeface="+mn-ea"/>
              <a:sym typeface="Arial"/>
            </a:endParaRPr>
          </a:p>
        </p:txBody>
      </p:sp>
      <p:sp>
        <p:nvSpPr>
          <p:cNvPr id="27" name="Rectangle 70"/>
          <p:cNvSpPr>
            <a:spLocks noChangeArrowheads="1"/>
          </p:cNvSpPr>
          <p:nvPr/>
        </p:nvSpPr>
        <p:spPr bwMode="auto">
          <a:xfrm>
            <a:off x="3166424" y="3477907"/>
            <a:ext cx="2493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lvl="0">
              <a:lnSpc>
                <a:spcPct val="100000"/>
              </a:lnSpc>
              <a:spcBef>
                <a:spcPct val="0"/>
              </a:spcBef>
              <a:buNone/>
            </a:pPr>
            <a:r>
              <a:rPr lang="zh-CN" altLang="en-US" b="1" noProof="1">
                <a:solidFill>
                  <a:prstClr val="black">
                    <a:lumMod val="75000"/>
                    <a:lumOff val="25000"/>
                  </a:prstClr>
                </a:solidFill>
                <a:latin typeface="Arial"/>
                <a:ea typeface="微软雅黑"/>
                <a:cs typeface="+mn-ea"/>
                <a:sym typeface="Arial"/>
              </a:rPr>
              <a:t>   项目进展</a:t>
            </a:r>
          </a:p>
        </p:txBody>
      </p:sp>
      <p:sp>
        <p:nvSpPr>
          <p:cNvPr id="29" name="矩形 28"/>
          <p:cNvSpPr/>
          <p:nvPr/>
        </p:nvSpPr>
        <p:spPr>
          <a:xfrm>
            <a:off x="6612033" y="2704238"/>
            <a:ext cx="590550" cy="590550"/>
          </a:xfrm>
          <a:prstGeom prst="rect">
            <a:avLst/>
          </a:prstGeom>
          <a:solidFill>
            <a:srgbClr val="D1C1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a:ea typeface="微软雅黑"/>
              <a:cs typeface="+mn-ea"/>
              <a:sym typeface="Arial"/>
            </a:endParaRPr>
          </a:p>
        </p:txBody>
      </p:sp>
      <p:sp>
        <p:nvSpPr>
          <p:cNvPr id="30" name="文本框 29"/>
          <p:cNvSpPr txBox="1"/>
          <p:nvPr/>
        </p:nvSpPr>
        <p:spPr>
          <a:xfrm>
            <a:off x="6672308" y="2645570"/>
            <a:ext cx="47000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85000"/>
                    <a:lumOff val="15000"/>
                  </a:prstClr>
                </a:solidFill>
                <a:effectLst/>
                <a:uLnTx/>
                <a:uFillTx/>
                <a:latin typeface="Arial"/>
                <a:ea typeface="微软雅黑"/>
                <a:cs typeface="+mn-ea"/>
                <a:sym typeface="Arial"/>
              </a:rPr>
              <a:t>3</a:t>
            </a:r>
            <a:endParaRPr kumimoji="0" lang="zh-CN" altLang="en-US" sz="4000" b="0" i="0" u="none" strike="noStrike" kern="1200" cap="none" spc="0" normalizeH="0" baseline="0" noProof="0" dirty="0">
              <a:ln>
                <a:noFill/>
              </a:ln>
              <a:solidFill>
                <a:prstClr val="black">
                  <a:lumMod val="85000"/>
                  <a:lumOff val="15000"/>
                </a:prstClr>
              </a:solidFill>
              <a:effectLst/>
              <a:uLnTx/>
              <a:uFillTx/>
              <a:latin typeface="Arial"/>
              <a:ea typeface="微软雅黑"/>
              <a:cs typeface="+mn-ea"/>
              <a:sym typeface="Arial"/>
            </a:endParaRPr>
          </a:p>
        </p:txBody>
      </p:sp>
      <p:sp>
        <p:nvSpPr>
          <p:cNvPr id="31" name="Rectangle 70"/>
          <p:cNvSpPr>
            <a:spLocks noChangeArrowheads="1"/>
          </p:cNvSpPr>
          <p:nvPr/>
        </p:nvSpPr>
        <p:spPr bwMode="auto">
          <a:xfrm>
            <a:off x="5918926" y="3459784"/>
            <a:ext cx="20081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lvl="0">
              <a:lnSpc>
                <a:spcPct val="100000"/>
              </a:lnSpc>
              <a:spcBef>
                <a:spcPct val="0"/>
              </a:spcBef>
              <a:buNone/>
            </a:pPr>
            <a:r>
              <a:rPr lang="zh-CN" altLang="en-US" b="1" noProof="1">
                <a:solidFill>
                  <a:prstClr val="black">
                    <a:lumMod val="75000"/>
                    <a:lumOff val="25000"/>
                  </a:prstClr>
                </a:solidFill>
                <a:latin typeface="Arial"/>
                <a:ea typeface="微软雅黑"/>
                <a:cs typeface="+mn-ea"/>
                <a:sym typeface="Arial"/>
              </a:rPr>
              <a:t>  项目成果</a:t>
            </a:r>
            <a:endParaRPr lang="en-US" altLang="zh-CN" b="1" noProof="1">
              <a:solidFill>
                <a:prstClr val="black">
                  <a:lumMod val="75000"/>
                  <a:lumOff val="25000"/>
                </a:prstClr>
              </a:solidFill>
              <a:latin typeface="Arial"/>
              <a:ea typeface="微软雅黑"/>
              <a:cs typeface="+mn-ea"/>
              <a:sym typeface="Arial"/>
            </a:endParaRPr>
          </a:p>
        </p:txBody>
      </p:sp>
      <p:sp>
        <p:nvSpPr>
          <p:cNvPr id="33" name="矩形 32"/>
          <p:cNvSpPr/>
          <p:nvPr/>
        </p:nvSpPr>
        <p:spPr>
          <a:xfrm>
            <a:off x="9231563" y="2704238"/>
            <a:ext cx="590550" cy="590550"/>
          </a:xfrm>
          <a:prstGeom prst="rect">
            <a:avLst/>
          </a:prstGeom>
          <a:solidFill>
            <a:srgbClr val="D1C1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a:ea typeface="微软雅黑"/>
              <a:cs typeface="+mn-ea"/>
              <a:sym typeface="Arial"/>
            </a:endParaRPr>
          </a:p>
        </p:txBody>
      </p:sp>
      <p:sp>
        <p:nvSpPr>
          <p:cNvPr id="34" name="文本框 33"/>
          <p:cNvSpPr txBox="1"/>
          <p:nvPr/>
        </p:nvSpPr>
        <p:spPr>
          <a:xfrm>
            <a:off x="9291838" y="2645570"/>
            <a:ext cx="47000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85000"/>
                    <a:lumOff val="15000"/>
                  </a:prstClr>
                </a:solidFill>
                <a:effectLst/>
                <a:uLnTx/>
                <a:uFillTx/>
                <a:latin typeface="Arial"/>
                <a:ea typeface="微软雅黑"/>
                <a:cs typeface="+mn-ea"/>
                <a:sym typeface="Arial"/>
              </a:rPr>
              <a:t>4</a:t>
            </a:r>
            <a:endParaRPr kumimoji="0" lang="zh-CN" altLang="en-US" sz="4000" b="0" i="0" u="none" strike="noStrike" kern="1200" cap="none" spc="0" normalizeH="0" baseline="0" noProof="0" dirty="0">
              <a:ln>
                <a:noFill/>
              </a:ln>
              <a:solidFill>
                <a:prstClr val="black">
                  <a:lumMod val="85000"/>
                  <a:lumOff val="15000"/>
                </a:prstClr>
              </a:solidFill>
              <a:effectLst/>
              <a:uLnTx/>
              <a:uFillTx/>
              <a:latin typeface="Arial"/>
              <a:ea typeface="微软雅黑"/>
              <a:cs typeface="+mn-ea"/>
              <a:sym typeface="Arial"/>
            </a:endParaRPr>
          </a:p>
        </p:txBody>
      </p:sp>
      <p:sp>
        <p:nvSpPr>
          <p:cNvPr id="35" name="Rectangle 70"/>
          <p:cNvSpPr>
            <a:spLocks noChangeArrowheads="1"/>
          </p:cNvSpPr>
          <p:nvPr/>
        </p:nvSpPr>
        <p:spPr bwMode="auto">
          <a:xfrm>
            <a:off x="7790329" y="3504545"/>
            <a:ext cx="3278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lvl="0">
              <a:lnSpc>
                <a:spcPct val="100000"/>
              </a:lnSpc>
              <a:spcBef>
                <a:spcPct val="0"/>
              </a:spcBef>
              <a:buNone/>
            </a:pPr>
            <a:r>
              <a:rPr lang="en-US" altLang="zh-CN" b="1" noProof="1">
                <a:solidFill>
                  <a:prstClr val="black">
                    <a:lumMod val="75000"/>
                    <a:lumOff val="25000"/>
                  </a:prstClr>
                </a:solidFill>
                <a:latin typeface="Arial"/>
                <a:ea typeface="微软雅黑"/>
                <a:cs typeface="+mn-ea"/>
                <a:sym typeface="Arial"/>
              </a:rPr>
              <a:t>	</a:t>
            </a:r>
            <a:r>
              <a:rPr lang="zh-CN" altLang="en-US" b="1" noProof="1">
                <a:solidFill>
                  <a:prstClr val="black">
                    <a:lumMod val="75000"/>
                    <a:lumOff val="25000"/>
                  </a:prstClr>
                </a:solidFill>
                <a:latin typeface="Arial"/>
                <a:ea typeface="微软雅黑"/>
                <a:cs typeface="+mn-ea"/>
                <a:sym typeface="Arial"/>
              </a:rPr>
              <a:t>项目总结</a:t>
            </a:r>
          </a:p>
        </p:txBody>
      </p:sp>
      <p:sp>
        <p:nvSpPr>
          <p:cNvPr id="37"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00" b="0" i="0" u="none" strike="noStrike" kern="1200" cap="none" spc="0" normalizeH="0" baseline="0" noProof="0" dirty="0">
                <a:ln>
                  <a:noFill/>
                </a:ln>
                <a:solidFill>
                  <a:prstClr val="black">
                    <a:alpha val="0"/>
                  </a:prstClr>
                </a:solidFill>
                <a:effectLst/>
                <a:uLnTx/>
                <a:uFillTx/>
                <a:latin typeface="微软雅黑" panose="020B0503020204020204" pitchFamily="34" charset="-122"/>
                <a:ea typeface="微软雅黑" panose="020B0503020204020204" pitchFamily="34" charset="-122"/>
                <a:cs typeface="+mn-cs"/>
              </a:rPr>
              <a:t>行业</a:t>
            </a:r>
            <a:r>
              <a:rPr kumimoji="0" lang="en-US" altLang="zh-CN" sz="100" b="0" i="0" u="none" strike="noStrike" kern="1200" cap="none" spc="0" normalizeH="0" baseline="0" noProof="0" dirty="0">
                <a:ln>
                  <a:noFill/>
                </a:ln>
                <a:solidFill>
                  <a:prstClr val="black">
                    <a:alpha val="0"/>
                  </a:prstClr>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prstClr val="black">
                    <a:alpha val="0"/>
                  </a:prstClr>
                </a:solidFill>
                <a:effectLst/>
                <a:uLnTx/>
                <a:uFillTx/>
                <a:latin typeface="微软雅黑" panose="020B0503020204020204" pitchFamily="34" charset="-122"/>
                <a:ea typeface="微软雅黑" panose="020B0503020204020204" pitchFamily="34" charset="-122"/>
                <a:cs typeface="+mn-cs"/>
              </a:rPr>
              <a:t>模板</a:t>
            </a:r>
            <a:r>
              <a:rPr kumimoji="0" lang="en-US" altLang="zh-CN" sz="100" b="0" i="0" u="none" strike="noStrike" kern="1200" cap="none" spc="0" normalizeH="0" baseline="0" noProof="0" dirty="0">
                <a:ln>
                  <a:noFill/>
                </a:ln>
                <a:solidFill>
                  <a:prstClr val="black">
                    <a:alpha val="0"/>
                  </a:prstClr>
                </a:solidFill>
                <a:effectLst/>
                <a:uLnTx/>
                <a:uFillTx/>
                <a:latin typeface="微软雅黑" panose="020B0503020204020204" pitchFamily="34" charset="-122"/>
                <a:ea typeface="微软雅黑" panose="020B0503020204020204" pitchFamily="34" charset="-122"/>
                <a:cs typeface="+mn-cs"/>
              </a:rPr>
              <a:t>http://www.1ppt.com/hangye/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fltVal val="0"/>
                                          </p:val>
                                        </p:tav>
                                        <p:tav tm="100000">
                                          <p:val>
                                            <p:strVal val="#ppt_w"/>
                                          </p:val>
                                        </p:tav>
                                      </p:tavLst>
                                    </p:anim>
                                    <p:anim calcmode="lin" valueType="num">
                                      <p:cBhvr>
                                        <p:cTn id="8" dur="1000" fill="hold"/>
                                        <p:tgtEl>
                                          <p:spTgt spid="43"/>
                                        </p:tgtEl>
                                        <p:attrNameLst>
                                          <p:attrName>ppt_h</p:attrName>
                                        </p:attrNameLst>
                                      </p:cBhvr>
                                      <p:tavLst>
                                        <p:tav tm="0">
                                          <p:val>
                                            <p:fltVal val="0"/>
                                          </p:val>
                                        </p:tav>
                                        <p:tav tm="100000">
                                          <p:val>
                                            <p:strVal val="#ppt_h"/>
                                          </p:val>
                                        </p:tav>
                                      </p:tavLst>
                                    </p:anim>
                                    <p:anim calcmode="lin" valueType="num">
                                      <p:cBhvr>
                                        <p:cTn id="9" dur="1000" fill="hold"/>
                                        <p:tgtEl>
                                          <p:spTgt spid="43"/>
                                        </p:tgtEl>
                                        <p:attrNameLst>
                                          <p:attrName>style.rotation</p:attrName>
                                        </p:attrNameLst>
                                      </p:cBhvr>
                                      <p:tavLst>
                                        <p:tav tm="0">
                                          <p:val>
                                            <p:fltVal val="360"/>
                                          </p:val>
                                        </p:tav>
                                        <p:tav tm="100000">
                                          <p:val>
                                            <p:fltVal val="0"/>
                                          </p:val>
                                        </p:tav>
                                      </p:tavLst>
                                    </p:anim>
                                    <p:animEffect transition="in" filter="fade">
                                      <p:cBhvr>
                                        <p:cTn id="10" dur="1000"/>
                                        <p:tgtEl>
                                          <p:spTgt spid="43"/>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53" presetClass="entr" presetSubtype="16" fill="hold" grpId="0" nodeType="withEffect">
                                  <p:stCondLst>
                                    <p:cond delay="5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par>
                          <p:cTn id="19" fill="hold">
                            <p:stCondLst>
                              <p:cond delay="1649"/>
                            </p:stCondLst>
                            <p:childTnLst>
                              <p:par>
                                <p:cTn id="20" presetID="18" presetClass="entr" presetSubtype="12"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strips(downLeft)">
                                      <p:cBhvr>
                                        <p:cTn id="22" dur="500"/>
                                        <p:tgtEl>
                                          <p:spTgt spid="2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149"/>
                            </p:stCondLst>
                            <p:childTnLst>
                              <p:par>
                                <p:cTn id="29" presetID="47" presetClass="entr" presetSubtype="0" fill="hold" grpId="0" nodeType="afterEffect">
                                  <p:stCondLst>
                                    <p:cond delay="0"/>
                                  </p:stCondLst>
                                  <p:iterate type="lt">
                                    <p:tmPct val="10000"/>
                                  </p:iterate>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fade">
                                      <p:cBhvr>
                                        <p:cTn id="31" dur="250"/>
                                        <p:tgtEl>
                                          <p:spTgt spid="23">
                                            <p:txEl>
                                              <p:pRg st="0" end="0"/>
                                            </p:txEl>
                                          </p:spTgt>
                                        </p:tgtEl>
                                      </p:cBhvr>
                                    </p:animEffect>
                                    <p:anim calcmode="lin" valueType="num">
                                      <p:cBhvr>
                                        <p:cTn id="32" dur="25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3" dur="25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2474"/>
                            </p:stCondLst>
                            <p:childTnLst>
                              <p:par>
                                <p:cTn id="35" presetID="18" presetClass="entr" presetSubtype="12"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strips(downLeft)">
                                      <p:cBhvr>
                                        <p:cTn id="37" dur="500"/>
                                        <p:tgtEl>
                                          <p:spTgt spid="2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par>
                          <p:cTn id="43" fill="hold">
                            <p:stCondLst>
                              <p:cond delay="2974"/>
                            </p:stCondLst>
                            <p:childTnLst>
                              <p:par>
                                <p:cTn id="44" presetID="47" presetClass="entr" presetSubtype="0" fill="hold" grpId="0" nodeType="afterEffect">
                                  <p:stCondLst>
                                    <p:cond delay="0"/>
                                  </p:stCondLst>
                                  <p:iterate type="lt">
                                    <p:tmPct val="10000"/>
                                  </p:iterate>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250"/>
                                        <p:tgtEl>
                                          <p:spTgt spid="27">
                                            <p:txEl>
                                              <p:pRg st="0" end="0"/>
                                            </p:txEl>
                                          </p:spTgt>
                                        </p:tgtEl>
                                      </p:cBhvr>
                                    </p:animEffect>
                                    <p:anim calcmode="lin" valueType="num">
                                      <p:cBhvr>
                                        <p:cTn id="47" dur="25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48" dur="25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49" fill="hold">
                            <p:stCondLst>
                              <p:cond delay="3299"/>
                            </p:stCondLst>
                            <p:childTnLst>
                              <p:par>
                                <p:cTn id="50" presetID="18" presetClass="entr" presetSubtype="12"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strips(downLef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childTnLst>
                          </p:cTn>
                        </p:par>
                        <p:par>
                          <p:cTn id="58" fill="hold">
                            <p:stCondLst>
                              <p:cond delay="3799"/>
                            </p:stCondLst>
                            <p:childTnLst>
                              <p:par>
                                <p:cTn id="59" presetID="47" presetClass="entr" presetSubtype="0" fill="hold" grpId="0" nodeType="afterEffect">
                                  <p:stCondLst>
                                    <p:cond delay="0"/>
                                  </p:stCondLst>
                                  <p:iterate type="lt">
                                    <p:tmPct val="10000"/>
                                  </p:iterate>
                                  <p:childTnLst>
                                    <p:set>
                                      <p:cBhvr>
                                        <p:cTn id="60" dur="1" fill="hold">
                                          <p:stCondLst>
                                            <p:cond delay="0"/>
                                          </p:stCondLst>
                                        </p:cTn>
                                        <p:tgtEl>
                                          <p:spTgt spid="31">
                                            <p:txEl>
                                              <p:pRg st="0" end="0"/>
                                            </p:txEl>
                                          </p:spTgt>
                                        </p:tgtEl>
                                        <p:attrNameLst>
                                          <p:attrName>style.visibility</p:attrName>
                                        </p:attrNameLst>
                                      </p:cBhvr>
                                      <p:to>
                                        <p:strVal val="visible"/>
                                      </p:to>
                                    </p:set>
                                    <p:animEffect transition="in" filter="fade">
                                      <p:cBhvr>
                                        <p:cTn id="61" dur="250"/>
                                        <p:tgtEl>
                                          <p:spTgt spid="31">
                                            <p:txEl>
                                              <p:pRg st="0" end="0"/>
                                            </p:txEl>
                                          </p:spTgt>
                                        </p:tgtEl>
                                      </p:cBhvr>
                                    </p:animEffect>
                                    <p:anim calcmode="lin" valueType="num">
                                      <p:cBhvr>
                                        <p:cTn id="62" dur="25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3" dur="25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4124"/>
                            </p:stCondLst>
                            <p:childTnLst>
                              <p:par>
                                <p:cTn id="65" presetID="18" presetClass="entr" presetSubtype="12"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strips(downLeft)">
                                      <p:cBhvr>
                                        <p:cTn id="67" dur="500"/>
                                        <p:tgtEl>
                                          <p:spTgt spid="3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fltVal val="0"/>
                                          </p:val>
                                        </p:tav>
                                        <p:tav tm="100000">
                                          <p:val>
                                            <p:strVal val="#ppt_w"/>
                                          </p:val>
                                        </p:tav>
                                      </p:tavLst>
                                    </p:anim>
                                    <p:anim calcmode="lin" valueType="num">
                                      <p:cBhvr>
                                        <p:cTn id="71" dur="500" fill="hold"/>
                                        <p:tgtEl>
                                          <p:spTgt spid="34"/>
                                        </p:tgtEl>
                                        <p:attrNameLst>
                                          <p:attrName>ppt_h</p:attrName>
                                        </p:attrNameLst>
                                      </p:cBhvr>
                                      <p:tavLst>
                                        <p:tav tm="0">
                                          <p:val>
                                            <p:fltVal val="0"/>
                                          </p:val>
                                        </p:tav>
                                        <p:tav tm="100000">
                                          <p:val>
                                            <p:strVal val="#ppt_h"/>
                                          </p:val>
                                        </p:tav>
                                      </p:tavLst>
                                    </p:anim>
                                    <p:animEffect transition="in" filter="fade">
                                      <p:cBhvr>
                                        <p:cTn id="72" dur="500"/>
                                        <p:tgtEl>
                                          <p:spTgt spid="34"/>
                                        </p:tgtEl>
                                      </p:cBhvr>
                                    </p:animEffect>
                                  </p:childTnLst>
                                </p:cTn>
                              </p:par>
                            </p:childTnLst>
                          </p:cTn>
                        </p:par>
                        <p:par>
                          <p:cTn id="73" fill="hold">
                            <p:stCondLst>
                              <p:cond delay="4624"/>
                            </p:stCondLst>
                            <p:childTnLst>
                              <p:par>
                                <p:cTn id="74" presetID="47" presetClass="entr" presetSubtype="0" fill="hold" grpId="0" nodeType="afterEffect">
                                  <p:stCondLst>
                                    <p:cond delay="0"/>
                                  </p:stCondLst>
                                  <p:iterate type="lt">
                                    <p:tmPct val="10000"/>
                                  </p:iterate>
                                  <p:childTnLst>
                                    <p:set>
                                      <p:cBhvr>
                                        <p:cTn id="75" dur="1" fill="hold">
                                          <p:stCondLst>
                                            <p:cond delay="0"/>
                                          </p:stCondLst>
                                        </p:cTn>
                                        <p:tgtEl>
                                          <p:spTgt spid="35">
                                            <p:txEl>
                                              <p:pRg st="0" end="0"/>
                                            </p:txEl>
                                          </p:spTgt>
                                        </p:tgtEl>
                                        <p:attrNameLst>
                                          <p:attrName>style.visibility</p:attrName>
                                        </p:attrNameLst>
                                      </p:cBhvr>
                                      <p:to>
                                        <p:strVal val="visible"/>
                                      </p:to>
                                    </p:set>
                                    <p:animEffect transition="in" filter="fade">
                                      <p:cBhvr>
                                        <p:cTn id="76" dur="250"/>
                                        <p:tgtEl>
                                          <p:spTgt spid="35">
                                            <p:txEl>
                                              <p:pRg st="0" end="0"/>
                                            </p:txEl>
                                          </p:spTgt>
                                        </p:tgtEl>
                                      </p:cBhvr>
                                    </p:animEffect>
                                    <p:anim calcmode="lin" valueType="num">
                                      <p:cBhvr>
                                        <p:cTn id="77" dur="25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78" dur="25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1" grpId="0" animBg="1"/>
      <p:bldP spid="22" grpId="0"/>
      <p:bldP spid="23" grpId="0" build="p"/>
      <p:bldP spid="25" grpId="0" animBg="1"/>
      <p:bldP spid="26" grpId="0"/>
      <p:bldP spid="27" grpId="0" build="p"/>
      <p:bldP spid="29" grpId="0" animBg="1"/>
      <p:bldP spid="30" grpId="0"/>
      <p:bldP spid="31" grpId="0" build="p"/>
      <p:bldP spid="33" grpId="0" animBg="1"/>
      <p:bldP spid="34" grpId="0"/>
      <p:bldP spid="3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4" name="矩形 13">
            <a:extLst>
              <a:ext uri="{FF2B5EF4-FFF2-40B4-BE49-F238E27FC236}">
                <a16:creationId xmlns:a16="http://schemas.microsoft.com/office/drawing/2014/main" id="{C5A5C014-AE72-E38A-AAF7-786D3C44C604}"/>
              </a:ext>
            </a:extLst>
          </p:cNvPr>
          <p:cNvSpPr/>
          <p:nvPr>
            <p:custDataLst>
              <p:tags r:id="rId2"/>
            </p:custDataLst>
          </p:nvPr>
        </p:nvSpPr>
        <p:spPr>
          <a:xfrm>
            <a:off x="987276" y="1168860"/>
            <a:ext cx="6499374"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02 </a:t>
            </a:r>
            <a:r>
              <a:rPr lang="zh-CN" altLang="en-US" sz="2800" b="1" dirty="0">
                <a:latin typeface="微软雅黑" panose="020B0503020204020204" charset="-122"/>
                <a:ea typeface="微软雅黑" panose="020B0503020204020204" charset="-122"/>
                <a:cs typeface="微软雅黑" panose="020B0503020204020204" charset="-122"/>
              </a:rPr>
              <a:t>深度学习目标检测算法与验证实验</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2" name="表格 1">
            <a:extLst>
              <a:ext uri="{FF2B5EF4-FFF2-40B4-BE49-F238E27FC236}">
                <a16:creationId xmlns:a16="http://schemas.microsoft.com/office/drawing/2014/main" id="{EC7043BF-64A7-AC75-9F26-70677AC7D222}"/>
              </a:ext>
            </a:extLst>
          </p:cNvPr>
          <p:cNvGraphicFramePr>
            <a:graphicFrameLocks noGrp="1"/>
          </p:cNvGraphicFramePr>
          <p:nvPr>
            <p:extLst>
              <p:ext uri="{D42A27DB-BD31-4B8C-83A1-F6EECF244321}">
                <p14:modId xmlns:p14="http://schemas.microsoft.com/office/powerpoint/2010/main" val="2097922560"/>
              </p:ext>
            </p:extLst>
          </p:nvPr>
        </p:nvGraphicFramePr>
        <p:xfrm>
          <a:off x="2349818" y="1695272"/>
          <a:ext cx="7301705" cy="2258710"/>
        </p:xfrm>
        <a:graphic>
          <a:graphicData uri="http://schemas.openxmlformats.org/drawingml/2006/table">
            <a:tbl>
              <a:tblPr>
                <a:tableStyleId>{7DF18680-E054-41AD-8BC1-D1AEF772440D}</a:tableStyleId>
              </a:tblPr>
              <a:tblGrid>
                <a:gridCol w="1725138">
                  <a:extLst>
                    <a:ext uri="{9D8B030D-6E8A-4147-A177-3AD203B41FA5}">
                      <a16:colId xmlns:a16="http://schemas.microsoft.com/office/drawing/2014/main" val="121139606"/>
                    </a:ext>
                  </a:extLst>
                </a:gridCol>
                <a:gridCol w="1640590">
                  <a:extLst>
                    <a:ext uri="{9D8B030D-6E8A-4147-A177-3AD203B41FA5}">
                      <a16:colId xmlns:a16="http://schemas.microsoft.com/office/drawing/2014/main" val="2668567324"/>
                    </a:ext>
                  </a:extLst>
                </a:gridCol>
                <a:gridCol w="2295387">
                  <a:extLst>
                    <a:ext uri="{9D8B030D-6E8A-4147-A177-3AD203B41FA5}">
                      <a16:colId xmlns:a16="http://schemas.microsoft.com/office/drawing/2014/main" val="1690443840"/>
                    </a:ext>
                  </a:extLst>
                </a:gridCol>
                <a:gridCol w="1640590">
                  <a:extLst>
                    <a:ext uri="{9D8B030D-6E8A-4147-A177-3AD203B41FA5}">
                      <a16:colId xmlns:a16="http://schemas.microsoft.com/office/drawing/2014/main" val="3425094081"/>
                    </a:ext>
                  </a:extLst>
                </a:gridCol>
              </a:tblGrid>
              <a:tr h="451742">
                <a:tc>
                  <a:txBody>
                    <a:bodyPr/>
                    <a:lstStyle/>
                    <a:p>
                      <a:pPr algn="just"/>
                      <a:r>
                        <a:rPr lang="en-US" sz="2000" b="1" kern="100">
                          <a:effectLst/>
                        </a:rPr>
                        <a:t> </a:t>
                      </a:r>
                      <a:endParaRPr lang="zh-CN" sz="3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b="1" kern="100">
                          <a:effectLst/>
                        </a:rPr>
                        <a:t>文生图</a:t>
                      </a:r>
                      <a:endParaRPr lang="zh-CN" sz="3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b="1" kern="100" dirty="0">
                          <a:effectLst/>
                        </a:rPr>
                        <a:t>图生图</a:t>
                      </a:r>
                      <a:endParaRPr lang="zh-CN" sz="36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b="1" kern="100" dirty="0">
                          <a:effectLst/>
                        </a:rPr>
                        <a:t>PS</a:t>
                      </a:r>
                      <a:endParaRPr lang="zh-CN" sz="360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0081476"/>
                  </a:ext>
                </a:extLst>
              </a:tr>
              <a:tr h="451742">
                <a:tc>
                  <a:txBody>
                    <a:bodyPr/>
                    <a:lstStyle/>
                    <a:p>
                      <a:pPr algn="just"/>
                      <a:r>
                        <a:rPr lang="en-US" sz="2000" b="1" kern="100">
                          <a:effectLst/>
                        </a:rPr>
                        <a:t>20</a:t>
                      </a:r>
                      <a:r>
                        <a:rPr lang="zh-CN" sz="2000" b="1" kern="100">
                          <a:effectLst/>
                        </a:rPr>
                        <a:t>张</a:t>
                      </a:r>
                      <a:endParaRPr lang="zh-CN" sz="3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a:effectLst/>
                        </a:rPr>
                        <a:t>23min</a:t>
                      </a:r>
                      <a:endParaRPr lang="zh-CN" sz="3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a:effectLst/>
                        </a:rPr>
                        <a:t>50min</a:t>
                      </a:r>
                      <a:endParaRPr lang="zh-CN" sz="3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a:effectLst/>
                        </a:rPr>
                        <a:t>42min</a:t>
                      </a:r>
                      <a:endParaRPr lang="zh-CN" sz="3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75023493"/>
                  </a:ext>
                </a:extLst>
              </a:tr>
              <a:tr h="451742">
                <a:tc>
                  <a:txBody>
                    <a:bodyPr/>
                    <a:lstStyle/>
                    <a:p>
                      <a:pPr algn="just"/>
                      <a:r>
                        <a:rPr lang="en-US" sz="2000" b="1" kern="100">
                          <a:effectLst/>
                        </a:rPr>
                        <a:t>40</a:t>
                      </a:r>
                      <a:r>
                        <a:rPr lang="zh-CN" sz="2000" b="1" kern="100">
                          <a:effectLst/>
                        </a:rPr>
                        <a:t>张</a:t>
                      </a:r>
                      <a:endParaRPr lang="zh-CN" sz="3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45min</a:t>
                      </a:r>
                      <a:endParaRPr lang="zh-CN" sz="3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102min</a:t>
                      </a:r>
                      <a:endParaRPr lang="zh-CN" sz="3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64min</a:t>
                      </a:r>
                      <a:endParaRPr lang="zh-CN" sz="3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0740100"/>
                  </a:ext>
                </a:extLst>
              </a:tr>
              <a:tr h="451742">
                <a:tc>
                  <a:txBody>
                    <a:bodyPr/>
                    <a:lstStyle/>
                    <a:p>
                      <a:pPr algn="just"/>
                      <a:r>
                        <a:rPr lang="en-US" sz="2000" b="1" kern="100">
                          <a:effectLst/>
                        </a:rPr>
                        <a:t>60</a:t>
                      </a:r>
                      <a:r>
                        <a:rPr lang="zh-CN" sz="2000" b="1" kern="100">
                          <a:effectLst/>
                        </a:rPr>
                        <a:t>张</a:t>
                      </a:r>
                      <a:endParaRPr lang="zh-CN" sz="3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a:effectLst/>
                        </a:rPr>
                        <a:t>70min</a:t>
                      </a:r>
                      <a:endParaRPr lang="zh-CN" sz="3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145min</a:t>
                      </a:r>
                      <a:endParaRPr lang="zh-CN" sz="3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a:effectLst/>
                        </a:rPr>
                        <a:t>88min</a:t>
                      </a:r>
                      <a:endParaRPr lang="zh-CN" sz="3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2974852"/>
                  </a:ext>
                </a:extLst>
              </a:tr>
              <a:tr h="451742">
                <a:tc>
                  <a:txBody>
                    <a:bodyPr/>
                    <a:lstStyle/>
                    <a:p>
                      <a:pPr algn="just"/>
                      <a:r>
                        <a:rPr lang="en-US" sz="2000" b="1" kern="100" dirty="0">
                          <a:effectLst/>
                        </a:rPr>
                        <a:t>80</a:t>
                      </a:r>
                      <a:r>
                        <a:rPr lang="zh-CN" sz="2000" b="1" kern="100" dirty="0">
                          <a:effectLst/>
                        </a:rPr>
                        <a:t>张</a:t>
                      </a:r>
                      <a:endParaRPr lang="zh-CN" sz="36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a:effectLst/>
                        </a:rPr>
                        <a:t>90min</a:t>
                      </a:r>
                      <a:endParaRPr lang="zh-CN" sz="3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a:effectLst/>
                        </a:rPr>
                        <a:t>198min</a:t>
                      </a:r>
                      <a:endParaRPr lang="zh-CN" sz="3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112min</a:t>
                      </a:r>
                      <a:endParaRPr lang="zh-CN" sz="3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38112789"/>
                  </a:ext>
                </a:extLst>
              </a:tr>
            </a:tbl>
          </a:graphicData>
        </a:graphic>
      </p:graphicFrame>
      <p:sp>
        <p:nvSpPr>
          <p:cNvPr id="6" name="文本框 5">
            <a:extLst>
              <a:ext uri="{FF2B5EF4-FFF2-40B4-BE49-F238E27FC236}">
                <a16:creationId xmlns:a16="http://schemas.microsoft.com/office/drawing/2014/main" id="{BD833172-DBD9-B4FE-E064-706AA54E3FBA}"/>
              </a:ext>
            </a:extLst>
          </p:cNvPr>
          <p:cNvSpPr txBox="1"/>
          <p:nvPr/>
        </p:nvSpPr>
        <p:spPr>
          <a:xfrm>
            <a:off x="1232240" y="4064878"/>
            <a:ext cx="9536860" cy="2308324"/>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      在生成图片的时间方面，通过表格可以看到使用文生图的时间明显比传统的</a:t>
            </a:r>
            <a:r>
              <a:rPr lang="en-US" altLang="zh-CN" sz="2400" b="1" dirty="0">
                <a:latin typeface="微软雅黑" panose="020B0503020204020204" pitchFamily="34" charset="-122"/>
                <a:ea typeface="微软雅黑" panose="020B0503020204020204" pitchFamily="34" charset="-122"/>
              </a:rPr>
              <a:t>PS</a:t>
            </a:r>
            <a:r>
              <a:rPr lang="zh-CN" altLang="en-US" sz="2400" b="1" dirty="0">
                <a:latin typeface="微软雅黑" panose="020B0503020204020204" pitchFamily="34" charset="-122"/>
                <a:ea typeface="微软雅黑" panose="020B0503020204020204" pitchFamily="34" charset="-122"/>
              </a:rPr>
              <a:t>方法时间要</a:t>
            </a:r>
            <a:r>
              <a:rPr lang="zh-CN" altLang="en-US" sz="2400" b="1" dirty="0">
                <a:solidFill>
                  <a:srgbClr val="FF0000"/>
                </a:solidFill>
                <a:latin typeface="微软雅黑" panose="020B0503020204020204" pitchFamily="34" charset="-122"/>
                <a:ea typeface="微软雅黑" panose="020B0503020204020204" pitchFamily="34" charset="-122"/>
              </a:rPr>
              <a:t>短</a:t>
            </a:r>
            <a:r>
              <a:rPr lang="zh-CN" altLang="en-US" sz="2400" b="1" dirty="0">
                <a:latin typeface="微软雅黑" panose="020B0503020204020204" pitchFamily="34" charset="-122"/>
                <a:ea typeface="微软雅黑" panose="020B0503020204020204" pitchFamily="34" charset="-122"/>
              </a:rPr>
              <a:t>，而使用图生图由于操作步骤较多，所以时间会相对而言长一些。</a:t>
            </a:r>
          </a:p>
          <a:p>
            <a:r>
              <a:rPr lang="zh-CN" altLang="en-US" sz="2400" b="1" dirty="0">
                <a:latin typeface="微软雅黑" panose="020B0503020204020204" pitchFamily="34" charset="-122"/>
                <a:ea typeface="微软雅黑" panose="020B0503020204020204" pitchFamily="34" charset="-122"/>
              </a:rPr>
              <a:t>      通过以上多种类型数据集的验证，可以看出使用</a:t>
            </a:r>
            <a:r>
              <a:rPr lang="en-US" altLang="zh-CN" sz="2400" b="1" dirty="0">
                <a:latin typeface="微软雅黑" panose="020B0503020204020204" pitchFamily="34" charset="-122"/>
                <a:ea typeface="微软雅黑" panose="020B0503020204020204" pitchFamily="34" charset="-122"/>
              </a:rPr>
              <a:t>AIGC</a:t>
            </a:r>
            <a:r>
              <a:rPr lang="zh-CN" altLang="en-US" sz="2400" b="1" dirty="0">
                <a:latin typeface="微软雅黑" panose="020B0503020204020204" pitchFamily="34" charset="-122"/>
                <a:ea typeface="微软雅黑" panose="020B0503020204020204" pitchFamily="34" charset="-122"/>
              </a:rPr>
              <a:t>生成的图片来制作数据集可以</a:t>
            </a:r>
            <a:r>
              <a:rPr lang="zh-CN" altLang="en-US" sz="2400" b="1" dirty="0">
                <a:solidFill>
                  <a:srgbClr val="FF0000"/>
                </a:solidFill>
                <a:latin typeface="微软雅黑" panose="020B0503020204020204" pitchFamily="34" charset="-122"/>
                <a:ea typeface="微软雅黑" panose="020B0503020204020204" pitchFamily="34" charset="-122"/>
              </a:rPr>
              <a:t>明显提高</a:t>
            </a:r>
            <a:r>
              <a:rPr lang="zh-CN" altLang="en-US" sz="2400" b="1" dirty="0">
                <a:latin typeface="微软雅黑" panose="020B0503020204020204" pitchFamily="34" charset="-122"/>
                <a:ea typeface="微软雅黑" panose="020B0503020204020204" pitchFamily="34" charset="-122"/>
              </a:rPr>
              <a:t>小物体目标检测的检测精度并且耗时较短，因此，在目标检测中使用</a:t>
            </a:r>
            <a:r>
              <a:rPr lang="en-US" altLang="zh-CN" sz="2400" b="1" dirty="0">
                <a:latin typeface="微软雅黑" panose="020B0503020204020204" pitchFamily="34" charset="-122"/>
                <a:ea typeface="微软雅黑" panose="020B0503020204020204" pitchFamily="34" charset="-122"/>
              </a:rPr>
              <a:t>AIGC</a:t>
            </a:r>
            <a:r>
              <a:rPr lang="zh-CN" altLang="en-US" sz="2400" b="1" dirty="0">
                <a:latin typeface="微软雅黑" panose="020B0503020204020204" pitchFamily="34" charset="-122"/>
                <a:ea typeface="微软雅黑" panose="020B0503020204020204" pitchFamily="34" charset="-122"/>
              </a:rPr>
              <a:t>生成的数据集是具有</a:t>
            </a:r>
            <a:r>
              <a:rPr lang="zh-CN" altLang="en-US" sz="2400" b="1" dirty="0">
                <a:solidFill>
                  <a:srgbClr val="FF0000"/>
                </a:solidFill>
                <a:latin typeface="微软雅黑" panose="020B0503020204020204" pitchFamily="34" charset="-122"/>
                <a:ea typeface="微软雅黑" panose="020B0503020204020204" pitchFamily="34" charset="-122"/>
              </a:rPr>
              <a:t>很大优势</a:t>
            </a:r>
            <a:r>
              <a:rPr lang="zh-CN" altLang="en-US" sz="2400" b="1" dirty="0">
                <a:latin typeface="微软雅黑" panose="020B0503020204020204" pitchFamily="34" charset="-122"/>
                <a:ea typeface="微软雅黑" panose="020B0503020204020204" pitchFamily="34" charset="-122"/>
              </a:rPr>
              <a:t>的。</a:t>
            </a:r>
          </a:p>
        </p:txBody>
      </p:sp>
    </p:spTree>
    <p:extLst>
      <p:ext uri="{BB962C8B-B14F-4D97-AF65-F5344CB8AC3E}">
        <p14:creationId xmlns:p14="http://schemas.microsoft.com/office/powerpoint/2010/main" val="278724070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lum bright="-10000"/>
          </a:blip>
          <a:stretch>
            <a:fillRect/>
          </a:stretch>
        </p:blipFill>
        <p:spPr>
          <a:xfrm rot="5400000">
            <a:off x="2955195" y="-4233773"/>
            <a:ext cx="6488759" cy="12437244"/>
          </a:xfrm>
          <a:prstGeom prst="rect">
            <a:avLst/>
          </a:prstGeom>
        </p:spPr>
      </p:pic>
      <p:grpSp>
        <p:nvGrpSpPr>
          <p:cNvPr id="29" name="组合 28"/>
          <p:cNvGrpSpPr/>
          <p:nvPr/>
        </p:nvGrpSpPr>
        <p:grpSpPr>
          <a:xfrm>
            <a:off x="5198113" y="2220181"/>
            <a:ext cx="1917689" cy="1885950"/>
            <a:chOff x="4729296" y="1657350"/>
            <a:chExt cx="2733408" cy="2737742"/>
          </a:xfrm>
        </p:grpSpPr>
        <p:sp>
          <p:nvSpPr>
            <p:cNvPr id="23" name="矩形 22"/>
            <p:cNvSpPr/>
            <p:nvPr/>
          </p:nvSpPr>
          <p:spPr>
            <a:xfrm>
              <a:off x="4729296" y="1657350"/>
              <a:ext cx="2733408" cy="26129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Arial"/>
              </a:endParaRPr>
            </a:p>
          </p:txBody>
        </p:sp>
        <p:sp>
          <p:nvSpPr>
            <p:cNvPr id="24" name="矩形 23"/>
            <p:cNvSpPr/>
            <p:nvPr/>
          </p:nvSpPr>
          <p:spPr>
            <a:xfrm>
              <a:off x="5153025" y="4195067"/>
              <a:ext cx="188595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Arial"/>
              </a:endParaRPr>
            </a:p>
          </p:txBody>
        </p:sp>
      </p:grpSp>
      <p:sp>
        <p:nvSpPr>
          <p:cNvPr id="20" name="文本框 19"/>
          <p:cNvSpPr txBox="1"/>
          <p:nvPr/>
        </p:nvSpPr>
        <p:spPr>
          <a:xfrm>
            <a:off x="4774528" y="2501437"/>
            <a:ext cx="2764861"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srgbClr val="B49A84"/>
                </a:solidFill>
                <a:effectLst/>
                <a:uLnTx/>
                <a:uFillTx/>
                <a:latin typeface="Arial"/>
                <a:ea typeface="微软雅黑"/>
                <a:cs typeface="+mn-ea"/>
                <a:sym typeface="Arial"/>
              </a:rPr>
              <a:t>04</a:t>
            </a:r>
            <a:endParaRPr kumimoji="0" lang="zh-CN" altLang="en-US" sz="8000" b="1" i="0" u="none" strike="noStrike" kern="1200" cap="none" spc="0" normalizeH="0" baseline="0" noProof="0" dirty="0">
              <a:ln>
                <a:noFill/>
              </a:ln>
              <a:solidFill>
                <a:srgbClr val="B49A84"/>
              </a:solidFill>
              <a:effectLst/>
              <a:uLnTx/>
              <a:uFillTx/>
              <a:latin typeface="Arial"/>
              <a:ea typeface="微软雅黑"/>
              <a:cs typeface="+mn-ea"/>
              <a:sym typeface="Arial"/>
            </a:endParaRPr>
          </a:p>
        </p:txBody>
      </p:sp>
      <p:sp>
        <p:nvSpPr>
          <p:cNvPr id="21" name="文本框 20"/>
          <p:cNvSpPr txBox="1"/>
          <p:nvPr/>
        </p:nvSpPr>
        <p:spPr>
          <a:xfrm>
            <a:off x="4193777" y="3591403"/>
            <a:ext cx="401159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b="1" spc="300" dirty="0">
                <a:solidFill>
                  <a:prstClr val="black">
                    <a:lumMod val="85000"/>
                    <a:lumOff val="15000"/>
                  </a:prstClr>
                </a:solidFill>
                <a:latin typeface="Arial"/>
                <a:ea typeface="微软雅黑"/>
                <a:cs typeface="+mn-ea"/>
                <a:sym typeface="Arial"/>
              </a:rPr>
              <a:t>项目总结</a:t>
            </a:r>
            <a:endParaRPr kumimoji="0" lang="zh-CN" altLang="en-US" sz="5400" b="1" i="0" u="none" strike="noStrike" kern="1200" cap="none" spc="300" normalizeH="0" baseline="0" noProof="0" dirty="0">
              <a:ln>
                <a:noFill/>
              </a:ln>
              <a:solidFill>
                <a:prstClr val="black">
                  <a:lumMod val="85000"/>
                  <a:lumOff val="15000"/>
                </a:prstClr>
              </a:solidFill>
              <a:effectLst/>
              <a:uLnTx/>
              <a:uFillTx/>
              <a:latin typeface="Arial"/>
              <a:ea typeface="微软雅黑"/>
              <a:cs typeface="+mn-ea"/>
              <a:sym typeface="Arial"/>
            </a:endParaRPr>
          </a:p>
        </p:txBody>
      </p:sp>
    </p:spTree>
    <p:extLst>
      <p:ext uri="{BB962C8B-B14F-4D97-AF65-F5344CB8AC3E}">
        <p14:creationId xmlns:p14="http://schemas.microsoft.com/office/powerpoint/2010/main" val="18100957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strVal val="#ppt_w+.3"/>
                                          </p:val>
                                        </p:tav>
                                        <p:tav tm="100000">
                                          <p:val>
                                            <p:strVal val="#ppt_w"/>
                                          </p:val>
                                        </p:tav>
                                      </p:tavLst>
                                    </p:anim>
                                    <p:anim calcmode="lin" valueType="num">
                                      <p:cBhvr>
                                        <p:cTn id="13" dur="1000" fill="hold"/>
                                        <p:tgtEl>
                                          <p:spTgt spid="29"/>
                                        </p:tgtEl>
                                        <p:attrNameLst>
                                          <p:attrName>ppt_h</p:attrName>
                                        </p:attrNameLst>
                                      </p:cBhvr>
                                      <p:tavLst>
                                        <p:tav tm="0">
                                          <p:val>
                                            <p:strVal val="#ppt_h"/>
                                          </p:val>
                                        </p:tav>
                                        <p:tav tm="100000">
                                          <p:val>
                                            <p:strVal val="#ppt_h"/>
                                          </p:val>
                                        </p:tav>
                                      </p:tavLst>
                                    </p:anim>
                                    <p:animEffect transition="in" filter="fade">
                                      <p:cBhvr>
                                        <p:cTn id="14" dur="1000"/>
                                        <p:tgtEl>
                                          <p:spTgt spid="29"/>
                                        </p:tgtEl>
                                      </p:cBhvr>
                                    </p:animEffect>
                                  </p:childTnLst>
                                </p:cTn>
                              </p:par>
                              <p:par>
                                <p:cTn id="15" presetID="42" presetClass="entr" presetSubtype="0"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1" presetClass="entr" presetSubtype="0"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1">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22">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grpSp>
        <p:nvGrpSpPr>
          <p:cNvPr id="3" name="组合 2">
            <a:extLst>
              <a:ext uri="{FF2B5EF4-FFF2-40B4-BE49-F238E27FC236}">
                <a16:creationId xmlns:a16="http://schemas.microsoft.com/office/drawing/2014/main" id="{FF2DBC6B-D21A-BD56-5034-854341997BFD}"/>
              </a:ext>
            </a:extLst>
          </p:cNvPr>
          <p:cNvGrpSpPr/>
          <p:nvPr/>
        </p:nvGrpSpPr>
        <p:grpSpPr>
          <a:xfrm>
            <a:off x="251460" y="196850"/>
            <a:ext cx="598170" cy="580390"/>
            <a:chOff x="596" y="528"/>
            <a:chExt cx="942" cy="914"/>
          </a:xfrm>
          <a:solidFill>
            <a:schemeClr val="bg1"/>
          </a:solidFill>
        </p:grpSpPr>
        <p:sp>
          <p:nvSpPr>
            <p:cNvPr id="4" name="矩形 3">
              <a:extLst>
                <a:ext uri="{FF2B5EF4-FFF2-40B4-BE49-F238E27FC236}">
                  <a16:creationId xmlns:a16="http://schemas.microsoft.com/office/drawing/2014/main" id="{0B28AC24-F487-EF3A-9ADD-A3B1995D3AAE}"/>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6" name="矩形 5">
              <a:extLst>
                <a:ext uri="{FF2B5EF4-FFF2-40B4-BE49-F238E27FC236}">
                  <a16:creationId xmlns:a16="http://schemas.microsoft.com/office/drawing/2014/main" id="{F3875E90-D536-4DAA-9825-43DED7D77660}"/>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8" name="文本框 7"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7AD99C11-8611-A459-2800-D95BDACCE15C}"/>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项目总结</a:t>
            </a:r>
          </a:p>
        </p:txBody>
      </p:sp>
      <p:grpSp>
        <p:nvGrpSpPr>
          <p:cNvPr id="25" name="组合 24">
            <a:extLst>
              <a:ext uri="{FF2B5EF4-FFF2-40B4-BE49-F238E27FC236}">
                <a16:creationId xmlns:a16="http://schemas.microsoft.com/office/drawing/2014/main" id="{36AD89B2-0753-D5CB-62FC-9B61019D782B}"/>
              </a:ext>
            </a:extLst>
          </p:cNvPr>
          <p:cNvGrpSpPr/>
          <p:nvPr>
            <p:custDataLst>
              <p:tags r:id="rId2"/>
            </p:custDataLst>
          </p:nvPr>
        </p:nvGrpSpPr>
        <p:grpSpPr>
          <a:xfrm>
            <a:off x="1383090" y="914395"/>
            <a:ext cx="3886518" cy="5397097"/>
            <a:chOff x="663739" y="2393268"/>
            <a:chExt cx="2010935" cy="3877927"/>
          </a:xfrm>
        </p:grpSpPr>
        <p:grpSp>
          <p:nvGrpSpPr>
            <p:cNvPr id="26" name="组合 25">
              <a:extLst>
                <a:ext uri="{FF2B5EF4-FFF2-40B4-BE49-F238E27FC236}">
                  <a16:creationId xmlns:a16="http://schemas.microsoft.com/office/drawing/2014/main" id="{851F88A0-D699-9BFD-2FA3-FD7923B446AF}"/>
                </a:ext>
              </a:extLst>
            </p:cNvPr>
            <p:cNvGrpSpPr/>
            <p:nvPr/>
          </p:nvGrpSpPr>
          <p:grpSpPr>
            <a:xfrm>
              <a:off x="663739" y="2393268"/>
              <a:ext cx="2010935" cy="3877927"/>
              <a:chOff x="1000436" y="1731329"/>
              <a:chExt cx="3133202" cy="3877927"/>
            </a:xfrm>
          </p:grpSpPr>
          <p:sp>
            <p:nvSpPr>
              <p:cNvPr id="29" name="矩形 28">
                <a:extLst>
                  <a:ext uri="{FF2B5EF4-FFF2-40B4-BE49-F238E27FC236}">
                    <a16:creationId xmlns:a16="http://schemas.microsoft.com/office/drawing/2014/main" id="{B419EA0C-10BB-249D-158B-E5E57EB676DA}"/>
                  </a:ext>
                </a:extLst>
              </p:cNvPr>
              <p:cNvSpPr/>
              <p:nvPr>
                <p:custDataLst>
                  <p:tags r:id="rId14"/>
                </p:custDataLst>
              </p:nvPr>
            </p:nvSpPr>
            <p:spPr>
              <a:xfrm>
                <a:off x="1000436" y="1735191"/>
                <a:ext cx="3119636" cy="3874065"/>
              </a:xfrm>
              <a:prstGeom prst="rect">
                <a:avLst/>
              </a:prstGeom>
              <a:solidFill>
                <a:schemeClr val="bg1"/>
              </a:solidFill>
              <a:ln>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32" name="任意形状 65">
                <a:extLst>
                  <a:ext uri="{FF2B5EF4-FFF2-40B4-BE49-F238E27FC236}">
                    <a16:creationId xmlns:a16="http://schemas.microsoft.com/office/drawing/2014/main" id="{937D1D2F-FCA0-FF1B-9961-E5FCCB147DAE}"/>
                  </a:ext>
                </a:extLst>
              </p:cNvPr>
              <p:cNvSpPr/>
              <p:nvPr>
                <p:custDataLst>
                  <p:tags r:id="rId15"/>
                </p:custDataLst>
              </p:nvPr>
            </p:nvSpPr>
            <p:spPr>
              <a:xfrm>
                <a:off x="1008798" y="1731329"/>
                <a:ext cx="3124840" cy="650261"/>
              </a:xfrm>
              <a:custGeom>
                <a:avLst/>
                <a:gdLst>
                  <a:gd name="connsiteX0" fmla="*/ 0 w 12192000"/>
                  <a:gd name="connsiteY0" fmla="*/ 0 h 3182815"/>
                  <a:gd name="connsiteX1" fmla="*/ 12192000 w 12192000"/>
                  <a:gd name="connsiteY1" fmla="*/ 0 h 3182815"/>
                  <a:gd name="connsiteX2" fmla="*/ 12192000 w 12192000"/>
                  <a:gd name="connsiteY2" fmla="*/ 3145025 h 3182815"/>
                  <a:gd name="connsiteX3" fmla="*/ 12143002 w 12192000"/>
                  <a:gd name="connsiteY3" fmla="*/ 3129202 h 3182815"/>
                  <a:gd name="connsiteX4" fmla="*/ 11764108 w 12192000"/>
                  <a:gd name="connsiteY4" fmla="*/ 3042138 h 3182815"/>
                  <a:gd name="connsiteX5" fmla="*/ 7877908 w 12192000"/>
                  <a:gd name="connsiteY5" fmla="*/ 2813538 h 3182815"/>
                  <a:gd name="connsiteX6" fmla="*/ 2708032 w 12192000"/>
                  <a:gd name="connsiteY6" fmla="*/ 3182815 h 3182815"/>
                  <a:gd name="connsiteX7" fmla="*/ 0 w 12192000"/>
                  <a:gd name="connsiteY7" fmla="*/ 2813538 h 31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182815">
                    <a:moveTo>
                      <a:pt x="0" y="0"/>
                    </a:moveTo>
                    <a:lnTo>
                      <a:pt x="12192000" y="0"/>
                    </a:lnTo>
                    <a:lnTo>
                      <a:pt x="12192000" y="3145025"/>
                    </a:lnTo>
                    <a:lnTo>
                      <a:pt x="12143002" y="3129202"/>
                    </a:lnTo>
                    <a:cubicBezTo>
                      <a:pt x="12020184" y="3094846"/>
                      <a:pt x="11893795" y="3065218"/>
                      <a:pt x="11764108" y="3042138"/>
                    </a:cubicBezTo>
                    <a:cubicBezTo>
                      <a:pt x="10726616" y="2857500"/>
                      <a:pt x="9387254" y="2790092"/>
                      <a:pt x="7877908" y="2813538"/>
                    </a:cubicBezTo>
                    <a:cubicBezTo>
                      <a:pt x="6368562" y="2836984"/>
                      <a:pt x="4021016" y="3182815"/>
                      <a:pt x="2708032" y="3182815"/>
                    </a:cubicBezTo>
                    <a:cubicBezTo>
                      <a:pt x="1395046" y="3182815"/>
                      <a:pt x="677008" y="2822330"/>
                      <a:pt x="0" y="2813538"/>
                    </a:cubicBezTo>
                    <a:close/>
                  </a:path>
                </a:pathLst>
              </a:custGeom>
              <a:solidFill>
                <a:srgbClr val="B49A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33" name="平行四边形 32">
                <a:extLst>
                  <a:ext uri="{FF2B5EF4-FFF2-40B4-BE49-F238E27FC236}">
                    <a16:creationId xmlns:a16="http://schemas.microsoft.com/office/drawing/2014/main" id="{4F953D44-13E8-F47D-00A5-0BDA81874D97}"/>
                  </a:ext>
                </a:extLst>
              </p:cNvPr>
              <p:cNvSpPr/>
              <p:nvPr>
                <p:custDataLst>
                  <p:tags r:id="rId16"/>
                </p:custDataLst>
              </p:nvPr>
            </p:nvSpPr>
            <p:spPr>
              <a:xfrm>
                <a:off x="3102757" y="1735191"/>
                <a:ext cx="606566"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34" name="平行四边形 33">
                <a:extLst>
                  <a:ext uri="{FF2B5EF4-FFF2-40B4-BE49-F238E27FC236}">
                    <a16:creationId xmlns:a16="http://schemas.microsoft.com/office/drawing/2014/main" id="{E1B2BDD2-08D0-81D8-7D80-4FB9563EE13F}"/>
                  </a:ext>
                </a:extLst>
              </p:cNvPr>
              <p:cNvSpPr/>
              <p:nvPr>
                <p:custDataLst>
                  <p:tags r:id="rId17"/>
                </p:custDataLst>
              </p:nvPr>
            </p:nvSpPr>
            <p:spPr>
              <a:xfrm>
                <a:off x="3709323" y="2038830"/>
                <a:ext cx="415953" cy="472011"/>
              </a:xfrm>
              <a:prstGeom prst="parallelogram">
                <a:avLst>
                  <a:gd name="adj" fmla="val 60811"/>
                </a:avLst>
              </a:prstGeom>
              <a:gradFill flip="none" rotWithShape="1">
                <a:gsLst>
                  <a:gs pos="0">
                    <a:schemeClr val="bg1">
                      <a:alpha val="14000"/>
                    </a:schemeClr>
                  </a:gs>
                  <a:gs pos="74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35" name="平行四边形 34">
                <a:extLst>
                  <a:ext uri="{FF2B5EF4-FFF2-40B4-BE49-F238E27FC236}">
                    <a16:creationId xmlns:a16="http://schemas.microsoft.com/office/drawing/2014/main" id="{105D231E-4037-EC63-FD52-BCB1D4792F57}"/>
                  </a:ext>
                </a:extLst>
              </p:cNvPr>
              <p:cNvSpPr/>
              <p:nvPr>
                <p:custDataLst>
                  <p:tags r:id="rId18"/>
                </p:custDataLst>
              </p:nvPr>
            </p:nvSpPr>
            <p:spPr>
              <a:xfrm>
                <a:off x="3496774" y="1735191"/>
                <a:ext cx="469452"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36" name="文本框 35">
                <a:extLst>
                  <a:ext uri="{FF2B5EF4-FFF2-40B4-BE49-F238E27FC236}">
                    <a16:creationId xmlns:a16="http://schemas.microsoft.com/office/drawing/2014/main" id="{6E4182E6-CA62-D199-F32F-F4865BC98A22}"/>
                  </a:ext>
                </a:extLst>
              </p:cNvPr>
              <p:cNvSpPr txBox="1"/>
              <p:nvPr>
                <p:custDataLst>
                  <p:tags r:id="rId19"/>
                </p:custDataLst>
              </p:nvPr>
            </p:nvSpPr>
            <p:spPr>
              <a:xfrm>
                <a:off x="1224407" y="1869736"/>
                <a:ext cx="2732956" cy="301401"/>
              </a:xfrm>
              <a:prstGeom prst="rect">
                <a:avLst/>
              </a:prstGeom>
              <a:noFill/>
            </p:spPr>
            <p:txBody>
              <a:bodyPr wrap="square" lIns="0" tIns="0" rIns="0" bIns="0" rtlCol="0" anchor="ctr" anchorCtr="1">
                <a:spAutoFit/>
              </a:bodyPr>
              <a:lstStyle/>
              <a:p>
                <a:pPr lvl="0" algn="ctr">
                  <a:lnSpc>
                    <a:spcPct val="125000"/>
                  </a:lnSpc>
                  <a:defRPr/>
                </a:pPr>
                <a:r>
                  <a:rPr lang="zh-CN" altLang="en-US" sz="2400" b="1" dirty="0">
                    <a:solidFill>
                      <a:schemeClr val="bg1"/>
                    </a:solidFill>
                    <a:latin typeface="微软雅黑" panose="020B0503020204020204" charset="-122"/>
                    <a:ea typeface="微软雅黑" panose="020B0503020204020204" charset="-122"/>
                  </a:rPr>
                  <a:t>项目创新和贡献</a:t>
                </a:r>
              </a:p>
            </p:txBody>
          </p:sp>
        </p:grpSp>
        <p:sp>
          <p:nvSpPr>
            <p:cNvPr id="27" name="文本框 26">
              <a:extLst>
                <a:ext uri="{FF2B5EF4-FFF2-40B4-BE49-F238E27FC236}">
                  <a16:creationId xmlns:a16="http://schemas.microsoft.com/office/drawing/2014/main" id="{FDEFF258-3517-1101-0128-A1F2B800755F}"/>
                </a:ext>
              </a:extLst>
            </p:cNvPr>
            <p:cNvSpPr txBox="1"/>
            <p:nvPr>
              <p:custDataLst>
                <p:tags r:id="rId12"/>
              </p:custDataLst>
            </p:nvPr>
          </p:nvSpPr>
          <p:spPr>
            <a:xfrm>
              <a:off x="972357" y="4791652"/>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sp>
          <p:nvSpPr>
            <p:cNvPr id="28" name="文本框 27">
              <a:extLst>
                <a:ext uri="{FF2B5EF4-FFF2-40B4-BE49-F238E27FC236}">
                  <a16:creationId xmlns:a16="http://schemas.microsoft.com/office/drawing/2014/main" id="{90FF345A-3834-19BB-B74D-FB80DA24A541}"/>
                </a:ext>
              </a:extLst>
            </p:cNvPr>
            <p:cNvSpPr txBox="1"/>
            <p:nvPr>
              <p:custDataLst>
                <p:tags r:id="rId13"/>
              </p:custDataLst>
            </p:nvPr>
          </p:nvSpPr>
          <p:spPr>
            <a:xfrm>
              <a:off x="972357" y="5169024"/>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grpSp>
      <p:sp>
        <p:nvSpPr>
          <p:cNvPr id="37" name="文本框 36">
            <a:extLst>
              <a:ext uri="{FF2B5EF4-FFF2-40B4-BE49-F238E27FC236}">
                <a16:creationId xmlns:a16="http://schemas.microsoft.com/office/drawing/2014/main" id="{DF6AF078-EAF8-9D04-7B20-E55CD7BD682C}"/>
              </a:ext>
            </a:extLst>
          </p:cNvPr>
          <p:cNvSpPr txBox="1"/>
          <p:nvPr/>
        </p:nvSpPr>
        <p:spPr>
          <a:xfrm>
            <a:off x="1475593" y="2441173"/>
            <a:ext cx="3760673" cy="341632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    首先，提出使用</a:t>
            </a:r>
            <a:r>
              <a:rPr lang="en-US" altLang="zh-CN" sz="2400" b="1" dirty="0">
                <a:solidFill>
                  <a:srgbClr val="FF0000"/>
                </a:solidFill>
                <a:latin typeface="微软雅黑" panose="020B0503020204020204" pitchFamily="34" charset="-122"/>
                <a:ea typeface="微软雅黑" panose="020B0503020204020204" pitchFamily="34" charset="-122"/>
              </a:rPr>
              <a:t>AIGC</a:t>
            </a:r>
            <a:r>
              <a:rPr lang="zh-CN" altLang="en-US" sz="2000" b="1" dirty="0">
                <a:latin typeface="微软雅黑" panose="020B0503020204020204" pitchFamily="34" charset="-122"/>
                <a:ea typeface="微软雅黑" panose="020B0503020204020204" pitchFamily="34" charset="-122"/>
              </a:rPr>
              <a:t>进行图像生成来制作数据集，降低小物体目标检测数据集制作的难度；其次，使用多种不同的方式进行图片生成，包括</a:t>
            </a:r>
            <a:r>
              <a:rPr lang="zh-CN" altLang="en-US" sz="2400" b="1" dirty="0">
                <a:solidFill>
                  <a:srgbClr val="FF0000"/>
                </a:solidFill>
                <a:latin typeface="微软雅黑" panose="020B0503020204020204" pitchFamily="34" charset="-122"/>
                <a:ea typeface="微软雅黑" panose="020B0503020204020204" pitchFamily="34" charset="-122"/>
              </a:rPr>
              <a:t>文生图、图生图和</a:t>
            </a:r>
            <a:r>
              <a:rPr lang="en-US" altLang="zh-CN" sz="2400" b="1" dirty="0">
                <a:solidFill>
                  <a:srgbClr val="FF0000"/>
                </a:solidFill>
                <a:latin typeface="微软雅黑" panose="020B0503020204020204" pitchFamily="34" charset="-122"/>
                <a:ea typeface="微软雅黑" panose="020B0503020204020204" pitchFamily="34" charset="-122"/>
              </a:rPr>
              <a:t>PS</a:t>
            </a:r>
            <a:r>
              <a:rPr lang="zh-CN" altLang="en-US" sz="2000" b="1" dirty="0">
                <a:latin typeface="微软雅黑" panose="020B0503020204020204" pitchFamily="34" charset="-122"/>
                <a:ea typeface="微软雅黑" panose="020B0503020204020204" pitchFamily="34" charset="-122"/>
              </a:rPr>
              <a:t>，增加数据集的</a:t>
            </a:r>
            <a:r>
              <a:rPr lang="zh-CN" altLang="en-US" sz="2400" b="1" dirty="0">
                <a:solidFill>
                  <a:srgbClr val="FF0000"/>
                </a:solidFill>
                <a:latin typeface="微软雅黑" panose="020B0503020204020204" pitchFamily="34" charset="-122"/>
                <a:ea typeface="微软雅黑" panose="020B0503020204020204" pitchFamily="34" charset="-122"/>
              </a:rPr>
              <a:t>丰富性</a:t>
            </a:r>
            <a:r>
              <a:rPr lang="zh-CN" altLang="en-US" sz="2000" b="1" dirty="0">
                <a:latin typeface="微软雅黑" panose="020B0503020204020204" pitchFamily="34" charset="-122"/>
                <a:ea typeface="微软雅黑" panose="020B0503020204020204" pitchFamily="34" charset="-122"/>
              </a:rPr>
              <a:t>，使结果更具有说服力；同时使用深度学习算法进行小物体目标检测，大量的实验结果表明该方法具有很大的优势。</a:t>
            </a:r>
          </a:p>
        </p:txBody>
      </p:sp>
      <p:grpSp>
        <p:nvGrpSpPr>
          <p:cNvPr id="38" name="组合 37">
            <a:extLst>
              <a:ext uri="{FF2B5EF4-FFF2-40B4-BE49-F238E27FC236}">
                <a16:creationId xmlns:a16="http://schemas.microsoft.com/office/drawing/2014/main" id="{71C2C6A7-27EF-6544-DDAF-120DF92D2010}"/>
              </a:ext>
            </a:extLst>
          </p:cNvPr>
          <p:cNvGrpSpPr/>
          <p:nvPr>
            <p:custDataLst>
              <p:tags r:id="rId3"/>
            </p:custDataLst>
          </p:nvPr>
        </p:nvGrpSpPr>
        <p:grpSpPr>
          <a:xfrm>
            <a:off x="6977221" y="911708"/>
            <a:ext cx="3886518" cy="5397097"/>
            <a:chOff x="663740" y="2393268"/>
            <a:chExt cx="2010935" cy="3877927"/>
          </a:xfrm>
        </p:grpSpPr>
        <p:grpSp>
          <p:nvGrpSpPr>
            <p:cNvPr id="39" name="组合 38">
              <a:extLst>
                <a:ext uri="{FF2B5EF4-FFF2-40B4-BE49-F238E27FC236}">
                  <a16:creationId xmlns:a16="http://schemas.microsoft.com/office/drawing/2014/main" id="{7CC1C053-670E-09AE-D835-C3CCE8613F20}"/>
                </a:ext>
              </a:extLst>
            </p:cNvPr>
            <p:cNvGrpSpPr/>
            <p:nvPr/>
          </p:nvGrpSpPr>
          <p:grpSpPr>
            <a:xfrm>
              <a:off x="663740" y="2393268"/>
              <a:ext cx="2010935" cy="3877927"/>
              <a:chOff x="1000436" y="1731329"/>
              <a:chExt cx="3133201" cy="3877927"/>
            </a:xfrm>
          </p:grpSpPr>
          <p:sp>
            <p:nvSpPr>
              <p:cNvPr id="43" name="矩形 42">
                <a:extLst>
                  <a:ext uri="{FF2B5EF4-FFF2-40B4-BE49-F238E27FC236}">
                    <a16:creationId xmlns:a16="http://schemas.microsoft.com/office/drawing/2014/main" id="{A266A19F-B7D9-FCCB-1D72-329503330C5D}"/>
                  </a:ext>
                </a:extLst>
              </p:cNvPr>
              <p:cNvSpPr/>
              <p:nvPr>
                <p:custDataLst>
                  <p:tags r:id="rId6"/>
                </p:custDataLst>
              </p:nvPr>
            </p:nvSpPr>
            <p:spPr>
              <a:xfrm>
                <a:off x="1000436" y="1735191"/>
                <a:ext cx="3119636" cy="3874065"/>
              </a:xfrm>
              <a:prstGeom prst="rect">
                <a:avLst/>
              </a:prstGeom>
              <a:solidFill>
                <a:schemeClr val="bg1"/>
              </a:solidFill>
              <a:ln>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4" name="任意形状 65">
                <a:extLst>
                  <a:ext uri="{FF2B5EF4-FFF2-40B4-BE49-F238E27FC236}">
                    <a16:creationId xmlns:a16="http://schemas.microsoft.com/office/drawing/2014/main" id="{92625A95-4F8A-F70A-D998-119EA426EEF2}"/>
                  </a:ext>
                </a:extLst>
              </p:cNvPr>
              <p:cNvSpPr/>
              <p:nvPr>
                <p:custDataLst>
                  <p:tags r:id="rId7"/>
                </p:custDataLst>
              </p:nvPr>
            </p:nvSpPr>
            <p:spPr>
              <a:xfrm>
                <a:off x="1008797" y="1731329"/>
                <a:ext cx="3124840" cy="650261"/>
              </a:xfrm>
              <a:custGeom>
                <a:avLst/>
                <a:gdLst>
                  <a:gd name="connsiteX0" fmla="*/ 0 w 12192000"/>
                  <a:gd name="connsiteY0" fmla="*/ 0 h 3182815"/>
                  <a:gd name="connsiteX1" fmla="*/ 12192000 w 12192000"/>
                  <a:gd name="connsiteY1" fmla="*/ 0 h 3182815"/>
                  <a:gd name="connsiteX2" fmla="*/ 12192000 w 12192000"/>
                  <a:gd name="connsiteY2" fmla="*/ 3145025 h 3182815"/>
                  <a:gd name="connsiteX3" fmla="*/ 12143002 w 12192000"/>
                  <a:gd name="connsiteY3" fmla="*/ 3129202 h 3182815"/>
                  <a:gd name="connsiteX4" fmla="*/ 11764108 w 12192000"/>
                  <a:gd name="connsiteY4" fmla="*/ 3042138 h 3182815"/>
                  <a:gd name="connsiteX5" fmla="*/ 7877908 w 12192000"/>
                  <a:gd name="connsiteY5" fmla="*/ 2813538 h 3182815"/>
                  <a:gd name="connsiteX6" fmla="*/ 2708032 w 12192000"/>
                  <a:gd name="connsiteY6" fmla="*/ 3182815 h 3182815"/>
                  <a:gd name="connsiteX7" fmla="*/ 0 w 12192000"/>
                  <a:gd name="connsiteY7" fmla="*/ 2813538 h 31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182815">
                    <a:moveTo>
                      <a:pt x="0" y="0"/>
                    </a:moveTo>
                    <a:lnTo>
                      <a:pt x="12192000" y="0"/>
                    </a:lnTo>
                    <a:lnTo>
                      <a:pt x="12192000" y="3145025"/>
                    </a:lnTo>
                    <a:lnTo>
                      <a:pt x="12143002" y="3129202"/>
                    </a:lnTo>
                    <a:cubicBezTo>
                      <a:pt x="12020184" y="3094846"/>
                      <a:pt x="11893795" y="3065218"/>
                      <a:pt x="11764108" y="3042138"/>
                    </a:cubicBezTo>
                    <a:cubicBezTo>
                      <a:pt x="10726616" y="2857500"/>
                      <a:pt x="9387254" y="2790092"/>
                      <a:pt x="7877908" y="2813538"/>
                    </a:cubicBezTo>
                    <a:cubicBezTo>
                      <a:pt x="6368562" y="2836984"/>
                      <a:pt x="4021016" y="3182815"/>
                      <a:pt x="2708032" y="3182815"/>
                    </a:cubicBezTo>
                    <a:cubicBezTo>
                      <a:pt x="1395046" y="3182815"/>
                      <a:pt x="677008" y="2822330"/>
                      <a:pt x="0" y="2813538"/>
                    </a:cubicBezTo>
                    <a:close/>
                  </a:path>
                </a:pathLst>
              </a:custGeom>
              <a:solidFill>
                <a:srgbClr val="B49A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6" name="平行四边形 45">
                <a:extLst>
                  <a:ext uri="{FF2B5EF4-FFF2-40B4-BE49-F238E27FC236}">
                    <a16:creationId xmlns:a16="http://schemas.microsoft.com/office/drawing/2014/main" id="{4D526910-AE3D-0428-7804-AC98FC276DEC}"/>
                  </a:ext>
                </a:extLst>
              </p:cNvPr>
              <p:cNvSpPr/>
              <p:nvPr>
                <p:custDataLst>
                  <p:tags r:id="rId8"/>
                </p:custDataLst>
              </p:nvPr>
            </p:nvSpPr>
            <p:spPr>
              <a:xfrm>
                <a:off x="3102757" y="1735191"/>
                <a:ext cx="606566"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47" name="平行四边形 46">
                <a:extLst>
                  <a:ext uri="{FF2B5EF4-FFF2-40B4-BE49-F238E27FC236}">
                    <a16:creationId xmlns:a16="http://schemas.microsoft.com/office/drawing/2014/main" id="{994FE1AB-0F41-1F12-B6A1-E38290017117}"/>
                  </a:ext>
                </a:extLst>
              </p:cNvPr>
              <p:cNvSpPr/>
              <p:nvPr>
                <p:custDataLst>
                  <p:tags r:id="rId9"/>
                </p:custDataLst>
              </p:nvPr>
            </p:nvSpPr>
            <p:spPr>
              <a:xfrm>
                <a:off x="3709323" y="2038830"/>
                <a:ext cx="415953" cy="472011"/>
              </a:xfrm>
              <a:prstGeom prst="parallelogram">
                <a:avLst>
                  <a:gd name="adj" fmla="val 60811"/>
                </a:avLst>
              </a:prstGeom>
              <a:gradFill flip="none" rotWithShape="1">
                <a:gsLst>
                  <a:gs pos="0">
                    <a:schemeClr val="bg1">
                      <a:alpha val="14000"/>
                    </a:schemeClr>
                  </a:gs>
                  <a:gs pos="74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48" name="平行四边形 47">
                <a:extLst>
                  <a:ext uri="{FF2B5EF4-FFF2-40B4-BE49-F238E27FC236}">
                    <a16:creationId xmlns:a16="http://schemas.microsoft.com/office/drawing/2014/main" id="{4C7FB991-8D29-A4F3-4547-8B3AB06A8817}"/>
                  </a:ext>
                </a:extLst>
              </p:cNvPr>
              <p:cNvSpPr/>
              <p:nvPr>
                <p:custDataLst>
                  <p:tags r:id="rId10"/>
                </p:custDataLst>
              </p:nvPr>
            </p:nvSpPr>
            <p:spPr>
              <a:xfrm>
                <a:off x="3496774" y="1735191"/>
                <a:ext cx="469452"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49" name="文本框 48">
                <a:extLst>
                  <a:ext uri="{FF2B5EF4-FFF2-40B4-BE49-F238E27FC236}">
                    <a16:creationId xmlns:a16="http://schemas.microsoft.com/office/drawing/2014/main" id="{4B2F0D65-F26D-DB1D-370A-9B0ED9BF4DE1}"/>
                  </a:ext>
                </a:extLst>
              </p:cNvPr>
              <p:cNvSpPr txBox="1"/>
              <p:nvPr>
                <p:custDataLst>
                  <p:tags r:id="rId11"/>
                </p:custDataLst>
              </p:nvPr>
            </p:nvSpPr>
            <p:spPr>
              <a:xfrm>
                <a:off x="1224407" y="1869736"/>
                <a:ext cx="2732956" cy="301401"/>
              </a:xfrm>
              <a:prstGeom prst="rect">
                <a:avLst/>
              </a:prstGeom>
              <a:noFill/>
            </p:spPr>
            <p:txBody>
              <a:bodyPr wrap="square" lIns="0" tIns="0" rIns="0" bIns="0" rtlCol="0" anchor="ctr" anchorCtr="1">
                <a:spAutoFit/>
              </a:bodyPr>
              <a:lstStyle/>
              <a:p>
                <a:pPr lvl="0" algn="ctr">
                  <a:lnSpc>
                    <a:spcPct val="125000"/>
                  </a:lnSpc>
                  <a:defRPr/>
                </a:pPr>
                <a:r>
                  <a:rPr lang="zh-CN" altLang="en-US" sz="2400" b="1" dirty="0">
                    <a:solidFill>
                      <a:schemeClr val="bg1"/>
                    </a:solidFill>
                    <a:latin typeface="微软雅黑" panose="020B0503020204020204" charset="-122"/>
                    <a:ea typeface="微软雅黑" panose="020B0503020204020204" charset="-122"/>
                  </a:rPr>
                  <a:t>未来研究方向</a:t>
                </a:r>
              </a:p>
            </p:txBody>
          </p:sp>
        </p:grpSp>
        <p:sp>
          <p:nvSpPr>
            <p:cNvPr id="40" name="文本框 39">
              <a:extLst>
                <a:ext uri="{FF2B5EF4-FFF2-40B4-BE49-F238E27FC236}">
                  <a16:creationId xmlns:a16="http://schemas.microsoft.com/office/drawing/2014/main" id="{4ECA9A94-AFFB-A1FF-2BD3-5C7D28E78637}"/>
                </a:ext>
              </a:extLst>
            </p:cNvPr>
            <p:cNvSpPr txBox="1"/>
            <p:nvPr>
              <p:custDataLst>
                <p:tags r:id="rId4"/>
              </p:custDataLst>
            </p:nvPr>
          </p:nvSpPr>
          <p:spPr>
            <a:xfrm>
              <a:off x="972357" y="4791652"/>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sp>
          <p:nvSpPr>
            <p:cNvPr id="42" name="文本框 41">
              <a:extLst>
                <a:ext uri="{FF2B5EF4-FFF2-40B4-BE49-F238E27FC236}">
                  <a16:creationId xmlns:a16="http://schemas.microsoft.com/office/drawing/2014/main" id="{267ED8AB-3BDA-F473-5546-1C6393FFF6C9}"/>
                </a:ext>
              </a:extLst>
            </p:cNvPr>
            <p:cNvSpPr txBox="1"/>
            <p:nvPr>
              <p:custDataLst>
                <p:tags r:id="rId5"/>
              </p:custDataLst>
            </p:nvPr>
          </p:nvSpPr>
          <p:spPr>
            <a:xfrm>
              <a:off x="972357" y="5169024"/>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grpSp>
      <p:sp>
        <p:nvSpPr>
          <p:cNvPr id="50" name="文本框 49">
            <a:extLst>
              <a:ext uri="{FF2B5EF4-FFF2-40B4-BE49-F238E27FC236}">
                <a16:creationId xmlns:a16="http://schemas.microsoft.com/office/drawing/2014/main" id="{E7145048-FAD8-8D11-CC6E-6D72C74E30A4}"/>
              </a:ext>
            </a:extLst>
          </p:cNvPr>
          <p:cNvSpPr txBox="1"/>
          <p:nvPr/>
        </p:nvSpPr>
        <p:spPr>
          <a:xfrm>
            <a:off x="7089467" y="2480833"/>
            <a:ext cx="3760673" cy="3170099"/>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    一张图像中生成</a:t>
            </a:r>
            <a:r>
              <a:rPr lang="zh-CN" altLang="en-US" sz="2000" b="1" dirty="0">
                <a:solidFill>
                  <a:srgbClr val="FF0000"/>
                </a:solidFill>
                <a:latin typeface="微软雅黑" panose="020B0503020204020204" pitchFamily="34" charset="-122"/>
                <a:ea typeface="微软雅黑" panose="020B0503020204020204" pitchFamily="34" charset="-122"/>
              </a:rPr>
              <a:t>多种不同类别</a:t>
            </a:r>
            <a:r>
              <a:rPr lang="zh-CN" altLang="en-US" sz="2000" b="1" dirty="0">
                <a:latin typeface="微软雅黑" panose="020B0503020204020204" pitchFamily="34" charset="-122"/>
                <a:ea typeface="微软雅黑" panose="020B0503020204020204" pitchFamily="34" charset="-122"/>
              </a:rPr>
              <a:t>的小物体检测目标时，图像生成的难度会增大，如何通过智能选择提示词来指导生成过程，</a:t>
            </a:r>
            <a:r>
              <a:rPr lang="zh-CN" altLang="en-US" sz="2000" b="1" dirty="0">
                <a:solidFill>
                  <a:srgbClr val="FF0000"/>
                </a:solidFill>
                <a:latin typeface="微软雅黑" panose="020B0503020204020204" pitchFamily="34" charset="-122"/>
                <a:ea typeface="微软雅黑" panose="020B0503020204020204" pitchFamily="34" charset="-122"/>
              </a:rPr>
              <a:t>提高生成效率和准确性</a:t>
            </a:r>
            <a:r>
              <a:rPr lang="zh-CN" altLang="en-US" sz="2000" b="1" dirty="0">
                <a:latin typeface="微软雅黑" panose="020B0503020204020204" pitchFamily="34" charset="-122"/>
                <a:ea typeface="微软雅黑" panose="020B0503020204020204" pitchFamily="34" charset="-122"/>
              </a:rPr>
              <a:t>是下一步需要研究的问题；同时，选择合适的目标检测算法、</a:t>
            </a:r>
            <a:r>
              <a:rPr lang="zh-CN" altLang="en-US" sz="2000" b="1" dirty="0">
                <a:solidFill>
                  <a:srgbClr val="FF0000"/>
                </a:solidFill>
                <a:latin typeface="微软雅黑" panose="020B0503020204020204" pitchFamily="34" charset="-122"/>
                <a:ea typeface="微软雅黑" panose="020B0503020204020204" pitchFamily="34" charset="-122"/>
              </a:rPr>
              <a:t>适当改进</a:t>
            </a:r>
            <a:r>
              <a:rPr lang="zh-CN" altLang="en-US" sz="2000" b="1" dirty="0">
                <a:latin typeface="微软雅黑" panose="020B0503020204020204" pitchFamily="34" charset="-122"/>
                <a:ea typeface="微软雅黑" panose="020B0503020204020204" pitchFamily="34" charset="-122"/>
              </a:rPr>
              <a:t>现有经典目标检测算法来满足小物体目标精确识别的要求，也是需要深入思考的问题。</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74" t="15279" r="31003" b="52696"/>
          <a:stretch>
            <a:fillRect/>
          </a:stretch>
        </p:blipFill>
        <p:spPr>
          <a:xfrm rot="10800000">
            <a:off x="-1" y="3426249"/>
            <a:ext cx="3943351" cy="3504414"/>
          </a:xfrm>
          <a:prstGeom prst="rect">
            <a:avLst/>
          </a:prstGeom>
        </p:spPr>
      </p:pic>
      <p:pic>
        <p:nvPicPr>
          <p:cNvPr id="6" name="图片 5"/>
          <p:cNvPicPr>
            <a:picLocks noChangeAspect="1"/>
          </p:cNvPicPr>
          <p:nvPr/>
        </p:nvPicPr>
        <p:blipFill rotWithShape="1">
          <a:blip r:embed="rId4"/>
          <a:srcRect t="16187" r="1830"/>
          <a:stretch>
            <a:fillRect/>
          </a:stretch>
        </p:blipFill>
        <p:spPr>
          <a:xfrm>
            <a:off x="4173105" y="-1"/>
            <a:ext cx="8018895" cy="6855249"/>
          </a:xfrm>
          <a:prstGeom prst="rect">
            <a:avLst/>
          </a:prstGeom>
        </p:spPr>
      </p:pic>
      <p:sp>
        <p:nvSpPr>
          <p:cNvPr id="7" name="文本框 6"/>
          <p:cNvSpPr txBox="1"/>
          <p:nvPr/>
        </p:nvSpPr>
        <p:spPr>
          <a:xfrm>
            <a:off x="880117" y="2595227"/>
            <a:ext cx="7141381" cy="1107996"/>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b="1" spc="1200" dirty="0">
                <a:solidFill>
                  <a:prstClr val="black">
                    <a:lumMod val="85000"/>
                    <a:lumOff val="15000"/>
                  </a:prstClr>
                </a:solidFill>
                <a:latin typeface="Arial"/>
                <a:ea typeface="微软雅黑"/>
                <a:cs typeface="Open Sans" panose="020B0606030504020204" pitchFamily="34" charset="0"/>
                <a:sym typeface="Arial"/>
              </a:rPr>
              <a:t>请老师批评指正</a:t>
            </a:r>
            <a:endParaRPr kumimoji="0" lang="zh-CN" altLang="en-US" sz="6600" b="1" i="0" u="none" strike="noStrike" kern="1200" cap="none" spc="1200" normalizeH="0" baseline="0" noProof="0" dirty="0">
              <a:ln>
                <a:noFill/>
              </a:ln>
              <a:solidFill>
                <a:prstClr val="black">
                  <a:lumMod val="85000"/>
                  <a:lumOff val="15000"/>
                </a:prstClr>
              </a:solidFill>
              <a:effectLst/>
              <a:uLnTx/>
              <a:uFillTx/>
              <a:latin typeface="Arial"/>
              <a:ea typeface="微软雅黑"/>
              <a:cs typeface="Open Sans" panose="020B0606030504020204" pitchFamily="34" charset="0"/>
              <a:sym typeface="Arial"/>
            </a:endParaRPr>
          </a:p>
        </p:txBody>
      </p:sp>
      <p:cxnSp>
        <p:nvCxnSpPr>
          <p:cNvPr id="13" name="直接连接符 12"/>
          <p:cNvCxnSpPr/>
          <p:nvPr/>
        </p:nvCxnSpPr>
        <p:spPr>
          <a:xfrm flipH="1">
            <a:off x="1077470" y="3787898"/>
            <a:ext cx="6486839"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pic>
        <p:nvPicPr>
          <p:cNvPr id="3" name="图片 2">
            <a:extLst>
              <a:ext uri="{FF2B5EF4-FFF2-40B4-BE49-F238E27FC236}">
                <a16:creationId xmlns:a16="http://schemas.microsoft.com/office/drawing/2014/main" id="{8ADCA082-060A-A469-6930-F6952EDFCCB3}"/>
              </a:ext>
            </a:extLst>
          </p:cNvPr>
          <p:cNvPicPr>
            <a:picLocks noChangeAspect="1"/>
          </p:cNvPicPr>
          <p:nvPr/>
        </p:nvPicPr>
        <p:blipFill>
          <a:blip r:embed="rId5"/>
          <a:stretch>
            <a:fillRect/>
          </a:stretch>
        </p:blipFill>
        <p:spPr>
          <a:xfrm>
            <a:off x="22530" y="7272"/>
            <a:ext cx="2738599" cy="8302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3"/>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par>
                                <p:cTn id="15" presetID="22" presetClass="entr" presetSubtype="2" fill="hold"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lum bright="-10000"/>
          </a:blip>
          <a:stretch>
            <a:fillRect/>
          </a:stretch>
        </p:blipFill>
        <p:spPr>
          <a:xfrm rot="5400000">
            <a:off x="2955195" y="-4233773"/>
            <a:ext cx="6488759" cy="12437244"/>
          </a:xfrm>
          <a:prstGeom prst="rect">
            <a:avLst/>
          </a:prstGeom>
        </p:spPr>
      </p:pic>
      <p:grpSp>
        <p:nvGrpSpPr>
          <p:cNvPr id="29" name="组合 28"/>
          <p:cNvGrpSpPr/>
          <p:nvPr/>
        </p:nvGrpSpPr>
        <p:grpSpPr>
          <a:xfrm>
            <a:off x="5055087" y="2147321"/>
            <a:ext cx="1828892" cy="1885979"/>
            <a:chOff x="4729296" y="1657350"/>
            <a:chExt cx="2733408" cy="2737742"/>
          </a:xfrm>
        </p:grpSpPr>
        <p:sp>
          <p:nvSpPr>
            <p:cNvPr id="23" name="矩形 22"/>
            <p:cNvSpPr/>
            <p:nvPr/>
          </p:nvSpPr>
          <p:spPr>
            <a:xfrm>
              <a:off x="4729296" y="1657350"/>
              <a:ext cx="2733408" cy="26129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Arial"/>
              </a:endParaRPr>
            </a:p>
          </p:txBody>
        </p:sp>
        <p:sp>
          <p:nvSpPr>
            <p:cNvPr id="24" name="矩形 23"/>
            <p:cNvSpPr/>
            <p:nvPr/>
          </p:nvSpPr>
          <p:spPr>
            <a:xfrm>
              <a:off x="5153025" y="4195067"/>
              <a:ext cx="188595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Arial"/>
              </a:endParaRPr>
            </a:p>
          </p:txBody>
        </p:sp>
      </p:grpSp>
      <p:sp>
        <p:nvSpPr>
          <p:cNvPr id="20" name="文本框 19"/>
          <p:cNvSpPr txBox="1"/>
          <p:nvPr/>
        </p:nvSpPr>
        <p:spPr>
          <a:xfrm>
            <a:off x="4587102" y="2459170"/>
            <a:ext cx="2764861"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srgbClr val="B49A84"/>
                </a:solidFill>
                <a:effectLst/>
                <a:uLnTx/>
                <a:uFillTx/>
                <a:latin typeface="Arial"/>
                <a:ea typeface="微软雅黑"/>
                <a:cs typeface="+mn-ea"/>
                <a:sym typeface="Arial"/>
              </a:rPr>
              <a:t>01</a:t>
            </a:r>
            <a:endParaRPr kumimoji="0" lang="zh-CN" altLang="en-US" sz="8000" b="1" i="0" u="none" strike="noStrike" kern="1200" cap="none" spc="0" normalizeH="0" baseline="0" noProof="0" dirty="0">
              <a:ln>
                <a:noFill/>
              </a:ln>
              <a:solidFill>
                <a:srgbClr val="B49A84"/>
              </a:solidFill>
              <a:effectLst/>
              <a:uLnTx/>
              <a:uFillTx/>
              <a:latin typeface="Arial"/>
              <a:ea typeface="微软雅黑"/>
              <a:cs typeface="+mn-ea"/>
              <a:sym typeface="Arial"/>
            </a:endParaRPr>
          </a:p>
        </p:txBody>
      </p:sp>
      <p:sp>
        <p:nvSpPr>
          <p:cNvPr id="21" name="文本框 20"/>
          <p:cNvSpPr txBox="1"/>
          <p:nvPr/>
        </p:nvSpPr>
        <p:spPr>
          <a:xfrm>
            <a:off x="4407400" y="3664943"/>
            <a:ext cx="3377199" cy="923330"/>
          </a:xfrm>
          <a:prstGeom prst="rect">
            <a:avLst/>
          </a:prstGeom>
          <a:noFill/>
        </p:spPr>
        <p:txBody>
          <a:bodyPr wrap="square" rtlCol="0">
            <a:spAutoFit/>
          </a:bodyPr>
          <a:lstStyle/>
          <a:p>
            <a:pPr lvl="0" algn="ctr"/>
            <a:r>
              <a:rPr lang="zh-CN" altLang="en-US" sz="5400" b="1" spc="300" dirty="0">
                <a:solidFill>
                  <a:prstClr val="black">
                    <a:lumMod val="85000"/>
                    <a:lumOff val="15000"/>
                  </a:prstClr>
                </a:solidFill>
                <a:ea typeface="微软雅黑"/>
                <a:cs typeface="+mn-ea"/>
                <a:sym typeface="Arial"/>
              </a:rPr>
              <a:t>项目简介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strVal val="#ppt_w+.3"/>
                                          </p:val>
                                        </p:tav>
                                        <p:tav tm="100000">
                                          <p:val>
                                            <p:strVal val="#ppt_w"/>
                                          </p:val>
                                        </p:tav>
                                      </p:tavLst>
                                    </p:anim>
                                    <p:anim calcmode="lin" valueType="num">
                                      <p:cBhvr>
                                        <p:cTn id="13" dur="1000" fill="hold"/>
                                        <p:tgtEl>
                                          <p:spTgt spid="29"/>
                                        </p:tgtEl>
                                        <p:attrNameLst>
                                          <p:attrName>ppt_h</p:attrName>
                                        </p:attrNameLst>
                                      </p:cBhvr>
                                      <p:tavLst>
                                        <p:tav tm="0">
                                          <p:val>
                                            <p:strVal val="#ppt_h"/>
                                          </p:val>
                                        </p:tav>
                                        <p:tav tm="100000">
                                          <p:val>
                                            <p:strVal val="#ppt_h"/>
                                          </p:val>
                                        </p:tav>
                                      </p:tavLst>
                                    </p:anim>
                                    <p:animEffect transition="in" filter="fade">
                                      <p:cBhvr>
                                        <p:cTn id="14" dur="1000"/>
                                        <p:tgtEl>
                                          <p:spTgt spid="29"/>
                                        </p:tgtEl>
                                      </p:cBhvr>
                                    </p:animEffect>
                                  </p:childTnLst>
                                </p:cTn>
                              </p:par>
                              <p:par>
                                <p:cTn id="15" presetID="42" presetClass="entr" presetSubtype="0"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1" presetClass="entr" presetSubtype="0"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85445" y="-421006"/>
            <a:ext cx="12192000" cy="2316481"/>
          </a:xfrm>
          <a:prstGeom prst="rect">
            <a:avLst/>
          </a:prstGeom>
        </p:spPr>
      </p:pic>
      <p:grpSp>
        <p:nvGrpSpPr>
          <p:cNvPr id="4" name="组合 3">
            <a:extLst>
              <a:ext uri="{FF2B5EF4-FFF2-40B4-BE49-F238E27FC236}">
                <a16:creationId xmlns:a16="http://schemas.microsoft.com/office/drawing/2014/main" id="{B1BF3357-9C45-53B6-C807-405AF8034E53}"/>
              </a:ext>
            </a:extLst>
          </p:cNvPr>
          <p:cNvGrpSpPr/>
          <p:nvPr/>
        </p:nvGrpSpPr>
        <p:grpSpPr>
          <a:xfrm>
            <a:off x="251460" y="196850"/>
            <a:ext cx="598170" cy="580390"/>
            <a:chOff x="596" y="528"/>
            <a:chExt cx="942" cy="914"/>
          </a:xfrm>
          <a:solidFill>
            <a:schemeClr val="bg1"/>
          </a:solidFill>
        </p:grpSpPr>
        <p:sp>
          <p:nvSpPr>
            <p:cNvPr id="6" name="矩形 5">
              <a:extLst>
                <a:ext uri="{FF2B5EF4-FFF2-40B4-BE49-F238E27FC236}">
                  <a16:creationId xmlns:a16="http://schemas.microsoft.com/office/drawing/2014/main" id="{C414210B-B860-A71B-58EE-590296B634E3}"/>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8" name="矩形 7">
              <a:extLst>
                <a:ext uri="{FF2B5EF4-FFF2-40B4-BE49-F238E27FC236}">
                  <a16:creationId xmlns:a16="http://schemas.microsoft.com/office/drawing/2014/main" id="{4567CB0F-0BFA-7932-74B9-87F4C8D9B4D5}"/>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9" name="文本框 8"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B09358F0-8E59-D2E3-EF0A-41C1526A120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项目简介</a:t>
            </a:r>
          </a:p>
        </p:txBody>
      </p:sp>
      <p:sp>
        <p:nvSpPr>
          <p:cNvPr id="10" name="圆角矩形 21">
            <a:extLst>
              <a:ext uri="{FF2B5EF4-FFF2-40B4-BE49-F238E27FC236}">
                <a16:creationId xmlns:a16="http://schemas.microsoft.com/office/drawing/2014/main" id="{155873D6-E9C3-92E9-00E1-C36BEBE178A6}"/>
              </a:ext>
            </a:extLst>
          </p:cNvPr>
          <p:cNvSpPr/>
          <p:nvPr/>
        </p:nvSpPr>
        <p:spPr>
          <a:xfrm>
            <a:off x="493030" y="2185526"/>
            <a:ext cx="11205080" cy="4340780"/>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2" name="折角形 6">
            <a:extLst>
              <a:ext uri="{FF2B5EF4-FFF2-40B4-BE49-F238E27FC236}">
                <a16:creationId xmlns:a16="http://schemas.microsoft.com/office/drawing/2014/main" id="{ECF6EB7E-266F-8200-A6B0-3C1438A9FF3E}"/>
              </a:ext>
            </a:extLst>
          </p:cNvPr>
          <p:cNvSpPr/>
          <p:nvPr>
            <p:custDataLst>
              <p:tags r:id="rId2"/>
            </p:custDataLst>
          </p:nvPr>
        </p:nvSpPr>
        <p:spPr>
          <a:xfrm rot="10800000">
            <a:off x="752175" y="935900"/>
            <a:ext cx="10686790" cy="1091601"/>
          </a:xfrm>
          <a:prstGeom prst="foldedCorner">
            <a:avLst/>
          </a:prstGeom>
          <a:solidFill>
            <a:srgbClr val="002060"/>
          </a:solidFill>
          <a:effectLst>
            <a:outerShdw blurRad="50800" dist="38100" dir="5400000" algn="t" rotWithShape="0">
              <a:prstClr val="black">
                <a:alpha val="40000"/>
              </a:prst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66A1DC23-7A2D-2737-164D-5E3CAD9C53FF}"/>
              </a:ext>
            </a:extLst>
          </p:cNvPr>
          <p:cNvSpPr txBox="1"/>
          <p:nvPr/>
        </p:nvSpPr>
        <p:spPr>
          <a:xfrm>
            <a:off x="1215084" y="862444"/>
            <a:ext cx="9461881" cy="11668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algn="ctr">
              <a:lnSpc>
                <a:spcPct val="140000"/>
              </a:lnSpc>
            </a:pPr>
            <a:r>
              <a:rPr lang="en-US" altLang="zh-CN" sz="2400" b="1" dirty="0">
                <a:solidFill>
                  <a:schemeClr val="bg1"/>
                </a:solidFill>
                <a:latin typeface="微软雅黑" panose="020B0503020204020204" charset="-122"/>
                <a:ea typeface="微软雅黑" panose="020B0503020204020204" charset="-122"/>
                <a:sym typeface="+mn-ea"/>
              </a:rPr>
              <a:t>     </a:t>
            </a:r>
            <a:r>
              <a:rPr lang="zh-CN" altLang="en-US" sz="2400" b="1" dirty="0">
                <a:solidFill>
                  <a:srgbClr val="FF0000"/>
                </a:solidFill>
                <a:latin typeface="微软雅黑" panose="020B0503020204020204" charset="-122"/>
                <a:ea typeface="微软雅黑" panose="020B0503020204020204" charset="-122"/>
                <a:sym typeface="+mn-ea"/>
              </a:rPr>
              <a:t>创新点</a:t>
            </a:r>
            <a:r>
              <a:rPr lang="zh-CN" altLang="en-US" sz="2400" b="1" dirty="0">
                <a:solidFill>
                  <a:schemeClr val="bg1"/>
                </a:solidFill>
                <a:latin typeface="微软雅黑" panose="020B0503020204020204" charset="-122"/>
                <a:ea typeface="微软雅黑" panose="020B0503020204020204" charset="-122"/>
                <a:sym typeface="+mn-ea"/>
              </a:rPr>
              <a:t>：使用</a:t>
            </a:r>
            <a:r>
              <a:rPr lang="en-US" altLang="zh-CN" sz="2800" b="1" dirty="0">
                <a:solidFill>
                  <a:srgbClr val="FF0000"/>
                </a:solidFill>
                <a:latin typeface="微软雅黑" panose="020B0503020204020204" charset="-122"/>
                <a:ea typeface="微软雅黑" panose="020B0503020204020204" charset="-122"/>
                <a:sym typeface="+mn-ea"/>
              </a:rPr>
              <a:t>AIGC</a:t>
            </a:r>
            <a:r>
              <a:rPr lang="zh-CN" altLang="en-US" sz="2400" b="1" dirty="0">
                <a:solidFill>
                  <a:schemeClr val="bg1"/>
                </a:solidFill>
                <a:latin typeface="微软雅黑" panose="020B0503020204020204" charset="-122"/>
                <a:ea typeface="微软雅黑" panose="020B0503020204020204" charset="-122"/>
                <a:sym typeface="+mn-ea"/>
              </a:rPr>
              <a:t>生成数据集，实现对小目标数据集的</a:t>
            </a:r>
            <a:r>
              <a:rPr lang="zh-CN" altLang="en-US" sz="2800" b="1" dirty="0">
                <a:solidFill>
                  <a:srgbClr val="FF0000"/>
                </a:solidFill>
                <a:latin typeface="微软雅黑" panose="020B0503020204020204" charset="-122"/>
                <a:ea typeface="微软雅黑" panose="020B0503020204020204" charset="-122"/>
                <a:sym typeface="+mn-ea"/>
              </a:rPr>
              <a:t>增广</a:t>
            </a:r>
            <a:r>
              <a:rPr lang="zh-CN" altLang="en-US" sz="2400" b="1" dirty="0">
                <a:solidFill>
                  <a:schemeClr val="bg1"/>
                </a:solidFill>
                <a:latin typeface="微软雅黑" panose="020B0503020204020204" charset="-122"/>
                <a:ea typeface="微软雅黑" panose="020B0503020204020204" charset="-122"/>
                <a:sym typeface="+mn-ea"/>
              </a:rPr>
              <a:t>，从而提高目标检测正确率。</a:t>
            </a:r>
            <a:endParaRPr kumimoji="0" lang="zh-CN" altLang="en-US" sz="28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mn-ea"/>
            </a:endParaRPr>
          </a:p>
        </p:txBody>
      </p:sp>
      <p:sp>
        <p:nvSpPr>
          <p:cNvPr id="14" name="文本框 13">
            <a:extLst>
              <a:ext uri="{FF2B5EF4-FFF2-40B4-BE49-F238E27FC236}">
                <a16:creationId xmlns:a16="http://schemas.microsoft.com/office/drawing/2014/main" id="{8EA19909-1AA1-784A-E8EF-B68CC154017B}"/>
              </a:ext>
            </a:extLst>
          </p:cNvPr>
          <p:cNvSpPr txBox="1"/>
          <p:nvPr/>
        </p:nvSpPr>
        <p:spPr>
          <a:xfrm>
            <a:off x="845360" y="2305213"/>
            <a:ext cx="10500420" cy="400084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285750" indent="-285750">
              <a:lnSpc>
                <a:spcPct val="110000"/>
              </a:lnSpc>
              <a:buFont typeface="Wingdings" panose="05000000000000000000" charset="0"/>
              <a:buChar char="Ø"/>
            </a:pPr>
            <a:r>
              <a:rPr lang="zh-CN" altLang="en-US" sz="2000" b="1" spc="100" dirty="0">
                <a:solidFill>
                  <a:schemeClr val="tx2">
                    <a:lumMod val="50000"/>
                  </a:schemeClr>
                </a:solidFill>
                <a:latin typeface="微软雅黑" panose="020B0503020204020204" charset="-122"/>
                <a:ea typeface="微软雅黑" panose="020B0503020204020204" charset="-122"/>
                <a:sym typeface="+mn-ea"/>
              </a:rPr>
              <a:t>目的：</a:t>
            </a:r>
            <a:r>
              <a:rPr lang="zh-CN" altLang="en-US" sz="2000" spc="100" dirty="0">
                <a:latin typeface="微软雅黑" panose="020B0503020204020204" charset="-122"/>
                <a:ea typeface="微软雅黑" panose="020B0503020204020204" charset="-122"/>
                <a:sym typeface="+mn-ea"/>
              </a:rPr>
              <a:t>随着小物体目标检测领域的研究逐渐深入，数据集的需求逐渐增大，但以往研究的数据集大多都是人工收集，耗费大量的时间和精力，同时由于人工智能的发展，</a:t>
            </a:r>
            <a:r>
              <a:rPr lang="en-US" altLang="zh-CN" sz="2000" spc="100" dirty="0">
                <a:latin typeface="微软雅黑" panose="020B0503020204020204" charset="-122"/>
                <a:ea typeface="微软雅黑" panose="020B0503020204020204" charset="-122"/>
                <a:sym typeface="+mn-ea"/>
              </a:rPr>
              <a:t>AIGC</a:t>
            </a:r>
            <a:r>
              <a:rPr lang="zh-CN" altLang="en-US" sz="2000" spc="100" dirty="0">
                <a:latin typeface="微软雅黑" panose="020B0503020204020204" charset="-122"/>
                <a:ea typeface="微软雅黑" panose="020B0503020204020204" charset="-122"/>
                <a:sym typeface="+mn-ea"/>
              </a:rPr>
              <a:t>逐渐进入人们的视野，但是相关的研究仍然较少。</a:t>
            </a:r>
            <a:endParaRPr lang="en-US" altLang="zh-CN" sz="2000" spc="100" dirty="0">
              <a:latin typeface="微软雅黑" panose="020B0503020204020204" charset="-122"/>
              <a:ea typeface="微软雅黑" panose="020B0503020204020204" charset="-122"/>
              <a:sym typeface="+mn-ea"/>
            </a:endParaRPr>
          </a:p>
          <a:p>
            <a:pPr marL="285750" indent="-285750">
              <a:lnSpc>
                <a:spcPct val="110000"/>
              </a:lnSpc>
              <a:buFont typeface="Wingdings" panose="05000000000000000000" charset="0"/>
              <a:buChar char="Ø"/>
            </a:pPr>
            <a:r>
              <a:rPr lang="zh-CN" altLang="en-US" sz="2000" b="1" spc="100" dirty="0">
                <a:solidFill>
                  <a:schemeClr val="tx2">
                    <a:lumMod val="50000"/>
                  </a:schemeClr>
                </a:solidFill>
                <a:latin typeface="微软雅黑" panose="020B0503020204020204" charset="-122"/>
                <a:ea typeface="微软雅黑" panose="020B0503020204020204" charset="-122"/>
                <a:sym typeface="+mn-ea"/>
              </a:rPr>
              <a:t>方法：</a:t>
            </a:r>
            <a:r>
              <a:rPr lang="zh-CN" altLang="en-US" sz="2000" spc="100" dirty="0">
                <a:latin typeface="微软雅黑" panose="020B0503020204020204" charset="-122"/>
                <a:ea typeface="微软雅黑" panose="020B0503020204020204" charset="-122"/>
                <a:sym typeface="+mn-ea"/>
              </a:rPr>
              <a:t>针对以上问题，在本研究中提出了使用</a:t>
            </a:r>
            <a:r>
              <a:rPr lang="en-US" altLang="zh-CN" sz="2000" spc="100" dirty="0">
                <a:solidFill>
                  <a:srgbClr val="FF0000"/>
                </a:solidFill>
                <a:latin typeface="微软雅黑" panose="020B0503020204020204" charset="-122"/>
                <a:ea typeface="微软雅黑" panose="020B0503020204020204" charset="-122"/>
                <a:sym typeface="+mn-ea"/>
              </a:rPr>
              <a:t>AIGC</a:t>
            </a:r>
            <a:r>
              <a:rPr lang="zh-CN" altLang="en-US" sz="2000" spc="100" dirty="0">
                <a:latin typeface="微软雅黑" panose="020B0503020204020204" charset="-122"/>
                <a:ea typeface="微软雅黑" panose="020B0503020204020204" charset="-122"/>
                <a:sym typeface="+mn-ea"/>
              </a:rPr>
              <a:t>进行数据集图像生成的方法并进行性能检验。使用基于扩散过程的图像生成模型</a:t>
            </a:r>
            <a:r>
              <a:rPr lang="en-US" altLang="zh-CN" sz="2000" spc="100" dirty="0">
                <a:latin typeface="微软雅黑" panose="020B0503020204020204" charset="-122"/>
                <a:ea typeface="微软雅黑" panose="020B0503020204020204" charset="-122"/>
                <a:sym typeface="+mn-ea"/>
              </a:rPr>
              <a:t>Stable Diffusion</a:t>
            </a:r>
            <a:r>
              <a:rPr lang="zh-CN" altLang="en-US" sz="2000" spc="100" dirty="0">
                <a:latin typeface="微软雅黑" panose="020B0503020204020204" charset="-122"/>
                <a:ea typeface="微软雅黑" panose="020B0503020204020204" charset="-122"/>
                <a:sym typeface="+mn-ea"/>
              </a:rPr>
              <a:t>中的文生图和图生图功能进行图像生成</a:t>
            </a:r>
            <a:r>
              <a:rPr lang="en-US" altLang="zh-CN" sz="2000" spc="100" dirty="0">
                <a:latin typeface="微软雅黑" panose="020B0503020204020204" charset="-122"/>
                <a:ea typeface="微软雅黑" panose="020B0503020204020204" charset="-122"/>
                <a:sym typeface="+mn-ea"/>
              </a:rPr>
              <a:t>,</a:t>
            </a:r>
            <a:r>
              <a:rPr lang="zh-CN" altLang="en-US" sz="2000" spc="100" dirty="0">
                <a:latin typeface="微软雅黑" panose="020B0503020204020204" charset="-122"/>
                <a:ea typeface="微软雅黑" panose="020B0503020204020204" charset="-122"/>
                <a:sym typeface="+mn-ea"/>
              </a:rPr>
              <a:t>并使用传统图像生成软件</a:t>
            </a:r>
            <a:r>
              <a:rPr lang="en-US" altLang="zh-CN" sz="2000" spc="100" dirty="0">
                <a:latin typeface="微软雅黑" panose="020B0503020204020204" charset="-122"/>
                <a:ea typeface="微软雅黑" panose="020B0503020204020204" charset="-122"/>
                <a:sym typeface="+mn-ea"/>
              </a:rPr>
              <a:t>PS</a:t>
            </a:r>
            <a:r>
              <a:rPr lang="zh-CN" altLang="en-US" sz="2000" spc="100" dirty="0">
                <a:latin typeface="微软雅黑" panose="020B0503020204020204" charset="-122"/>
                <a:ea typeface="微软雅黑" panose="020B0503020204020204" charset="-122"/>
                <a:sym typeface="+mn-ea"/>
              </a:rPr>
              <a:t>进行对比分析。选取铁路附近的小石头作为小物体目标检测的目标，通过</a:t>
            </a:r>
            <a:r>
              <a:rPr lang="en-US" altLang="zh-CN" sz="2000" spc="100" dirty="0">
                <a:solidFill>
                  <a:srgbClr val="FF0000"/>
                </a:solidFill>
                <a:latin typeface="微软雅黑" panose="020B0503020204020204" charset="-122"/>
                <a:ea typeface="微软雅黑" panose="020B0503020204020204" charset="-122"/>
                <a:sym typeface="+mn-ea"/>
              </a:rPr>
              <a:t>Faster-RCNN</a:t>
            </a:r>
            <a:r>
              <a:rPr lang="zh-CN" altLang="en-US" sz="2000" spc="100" dirty="0">
                <a:solidFill>
                  <a:srgbClr val="FF0000"/>
                </a:solidFill>
                <a:latin typeface="微软雅黑" panose="020B0503020204020204" charset="-122"/>
                <a:ea typeface="微软雅黑" panose="020B0503020204020204" charset="-122"/>
                <a:sym typeface="+mn-ea"/>
              </a:rPr>
              <a:t>、</a:t>
            </a:r>
            <a:r>
              <a:rPr lang="en-US" altLang="zh-CN" sz="2000" spc="100" dirty="0">
                <a:solidFill>
                  <a:srgbClr val="FF0000"/>
                </a:solidFill>
                <a:latin typeface="微软雅黑" panose="020B0503020204020204" charset="-122"/>
                <a:ea typeface="微软雅黑" panose="020B0503020204020204" charset="-122"/>
                <a:sym typeface="+mn-ea"/>
              </a:rPr>
              <a:t>Yolov5</a:t>
            </a:r>
            <a:r>
              <a:rPr lang="zh-CN" altLang="en-US" sz="2000" spc="100" dirty="0">
                <a:solidFill>
                  <a:srgbClr val="FF0000"/>
                </a:solidFill>
                <a:latin typeface="微软雅黑" panose="020B0503020204020204" charset="-122"/>
                <a:ea typeface="微软雅黑" panose="020B0503020204020204" charset="-122"/>
                <a:sym typeface="+mn-ea"/>
              </a:rPr>
              <a:t>、</a:t>
            </a:r>
            <a:r>
              <a:rPr lang="en-US" altLang="zh-CN" sz="2000" spc="100" dirty="0">
                <a:solidFill>
                  <a:srgbClr val="FF0000"/>
                </a:solidFill>
                <a:latin typeface="微软雅黑" panose="020B0503020204020204" charset="-122"/>
                <a:ea typeface="微软雅黑" panose="020B0503020204020204" charset="-122"/>
                <a:sym typeface="+mn-ea"/>
              </a:rPr>
              <a:t>Detection Transformer</a:t>
            </a:r>
            <a:r>
              <a:rPr lang="zh-CN" altLang="en-US" sz="2000" spc="100" dirty="0">
                <a:latin typeface="微软雅黑" panose="020B0503020204020204" charset="-122"/>
                <a:ea typeface="微软雅黑" panose="020B0503020204020204" charset="-122"/>
                <a:sym typeface="+mn-ea"/>
              </a:rPr>
              <a:t>三种算法进行检测，对检测结果进行分析，之后使用完全由人工拍摄的高压电线下的鸟巢作为真实数据集，并加入不同数量使用</a:t>
            </a:r>
            <a:r>
              <a:rPr lang="en-US" altLang="zh-CN" sz="2000" spc="100" dirty="0">
                <a:solidFill>
                  <a:srgbClr val="FF0000"/>
                </a:solidFill>
                <a:latin typeface="微软雅黑" panose="020B0503020204020204" charset="-122"/>
                <a:ea typeface="微软雅黑" panose="020B0503020204020204" charset="-122"/>
                <a:sym typeface="+mn-ea"/>
              </a:rPr>
              <a:t>Stable Diffusion</a:t>
            </a:r>
            <a:r>
              <a:rPr lang="zh-CN" altLang="en-US" sz="2000" spc="100" dirty="0">
                <a:solidFill>
                  <a:srgbClr val="FF0000"/>
                </a:solidFill>
                <a:latin typeface="微软雅黑" panose="020B0503020204020204" charset="-122"/>
                <a:ea typeface="微软雅黑" panose="020B0503020204020204" charset="-122"/>
                <a:sym typeface="+mn-ea"/>
              </a:rPr>
              <a:t>中文生图、图生图以及</a:t>
            </a:r>
            <a:r>
              <a:rPr lang="en-US" altLang="zh-CN" sz="2000" spc="100" dirty="0">
                <a:solidFill>
                  <a:srgbClr val="FF0000"/>
                </a:solidFill>
                <a:latin typeface="微软雅黑" panose="020B0503020204020204" charset="-122"/>
                <a:ea typeface="微软雅黑" panose="020B0503020204020204" charset="-122"/>
                <a:sym typeface="+mn-ea"/>
              </a:rPr>
              <a:t>PS</a:t>
            </a:r>
            <a:r>
              <a:rPr lang="zh-CN" altLang="en-US" sz="2000" spc="100" dirty="0">
                <a:solidFill>
                  <a:srgbClr val="FF0000"/>
                </a:solidFill>
                <a:latin typeface="微软雅黑" panose="020B0503020204020204" charset="-122"/>
                <a:ea typeface="微软雅黑" panose="020B0503020204020204" charset="-122"/>
                <a:sym typeface="+mn-ea"/>
              </a:rPr>
              <a:t>生成的图像</a:t>
            </a:r>
            <a:r>
              <a:rPr lang="zh-CN" altLang="en-US" sz="2000" spc="100" dirty="0">
                <a:latin typeface="微软雅黑" panose="020B0503020204020204" charset="-122"/>
                <a:ea typeface="微软雅黑" panose="020B0503020204020204" charset="-122"/>
                <a:sym typeface="+mn-ea"/>
              </a:rPr>
              <a:t>进行鸟巢小物体目标检测。</a:t>
            </a:r>
            <a:endParaRPr lang="en-US" altLang="zh-CN" sz="2000" spc="100" dirty="0">
              <a:latin typeface="微软雅黑" panose="020B0503020204020204" charset="-122"/>
              <a:ea typeface="微软雅黑" panose="020B0503020204020204" charset="-122"/>
              <a:sym typeface="+mn-ea"/>
            </a:endParaRPr>
          </a:p>
          <a:p>
            <a:pPr marL="285750" indent="-285750">
              <a:lnSpc>
                <a:spcPct val="110000"/>
              </a:lnSpc>
              <a:buFont typeface="Wingdings" panose="05000000000000000000" charset="0"/>
              <a:buChar char="Ø"/>
            </a:pPr>
            <a:r>
              <a:rPr kumimoji="0" lang="zh-CN" altLang="en-US" sz="2000" b="1" i="0" u="none" strike="noStrike" cap="none" spc="100" normalizeH="0" baseline="0" dirty="0">
                <a:ln>
                  <a:noFill/>
                </a:ln>
                <a:solidFill>
                  <a:schemeClr val="tx2">
                    <a:lumMod val="50000"/>
                  </a:schemeClr>
                </a:solidFill>
                <a:effectLst/>
                <a:uFillTx/>
                <a:latin typeface="微软雅黑" panose="020B0503020204020204" charset="-122"/>
                <a:ea typeface="微软雅黑" panose="020B0503020204020204" charset="-122"/>
                <a:cs typeface="微软雅黑" panose="020B0503020204020204" charset="-122"/>
                <a:sym typeface="+mn-ea"/>
              </a:rPr>
              <a:t>结果：</a:t>
            </a:r>
            <a:r>
              <a:rPr kumimoji="0" lang="zh-CN" altLang="en-US" sz="2000" i="0" u="none" strike="noStrike" cap="none" spc="100" normalizeH="0" baseline="0" dirty="0">
                <a:ln>
                  <a:noFill/>
                </a:ln>
                <a:effectLst/>
                <a:uFillTx/>
                <a:latin typeface="微软雅黑" panose="020B0503020204020204" charset="-122"/>
                <a:ea typeface="微软雅黑" panose="020B0503020204020204" charset="-122"/>
                <a:cs typeface="微软雅黑" panose="020B0503020204020204" charset="-122"/>
                <a:sym typeface="+mn-ea"/>
              </a:rPr>
              <a:t>通过</a:t>
            </a:r>
            <a:r>
              <a:rPr kumimoji="0" lang="en-US" altLang="zh-CN" sz="2000" i="0" u="none" strike="noStrike" cap="none" spc="100" normalizeH="0" baseline="0" dirty="0">
                <a:ln>
                  <a:noFill/>
                </a:ln>
                <a:effectLst/>
                <a:uFillTx/>
                <a:latin typeface="微软雅黑" panose="020B0503020204020204" charset="-122"/>
                <a:ea typeface="微软雅黑" panose="020B0503020204020204" charset="-122"/>
                <a:cs typeface="微软雅黑" panose="020B0503020204020204" charset="-122"/>
                <a:sym typeface="+mn-ea"/>
              </a:rPr>
              <a:t>Yolov5</a:t>
            </a:r>
            <a:r>
              <a:rPr kumimoji="0" lang="zh-CN" altLang="en-US" sz="2000" i="0" u="none" strike="noStrike" cap="none" spc="100" normalizeH="0" baseline="0" dirty="0">
                <a:ln>
                  <a:noFill/>
                </a:ln>
                <a:effectLst/>
                <a:uFillTx/>
                <a:latin typeface="微软雅黑" panose="020B0503020204020204" charset="-122"/>
                <a:ea typeface="微软雅黑" panose="020B0503020204020204" charset="-122"/>
                <a:cs typeface="微软雅黑" panose="020B0503020204020204" charset="-122"/>
                <a:sym typeface="+mn-ea"/>
              </a:rPr>
              <a:t>算法进行小目标物体检测，检测精度与原数据集相比提高</a:t>
            </a:r>
            <a:r>
              <a:rPr kumimoji="0" lang="zh-CN" altLang="en-US" sz="2400" i="0" u="none" strike="noStrike" cap="none" spc="100" normalizeH="0" baseline="0" dirty="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mn-ea"/>
              </a:rPr>
              <a:t>约</a:t>
            </a:r>
            <a:r>
              <a:rPr kumimoji="0" lang="en-US" altLang="zh-CN" sz="2400" i="0" u="none" strike="noStrike" cap="none" spc="100" normalizeH="0" baseline="0" dirty="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mn-ea"/>
              </a:rPr>
              <a:t>10%</a:t>
            </a:r>
            <a:r>
              <a:rPr kumimoji="0" lang="zh-CN" altLang="en-US" sz="2000" i="0" u="none" strike="noStrike" cap="none" spc="100" normalizeH="0" baseline="0" dirty="0">
                <a:ln>
                  <a:noFill/>
                </a:ln>
                <a:effectLst/>
                <a:uFillTx/>
                <a:latin typeface="微软雅黑" panose="020B0503020204020204" charset="-122"/>
                <a:ea typeface="微软雅黑" panose="020B0503020204020204" charset="-122"/>
                <a:cs typeface="微软雅黑" panose="020B0503020204020204" charset="-122"/>
                <a:sym typeface="+mn-ea"/>
              </a:rPr>
              <a:t>，尤其使用深度学习混合方法生成的数据集检测精度可以提高</a:t>
            </a:r>
            <a:r>
              <a:rPr kumimoji="0" lang="zh-CN" altLang="en-US" sz="2400" i="0" u="none" strike="noStrike" cap="none" spc="100" normalizeH="0" baseline="0" dirty="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mn-ea"/>
              </a:rPr>
              <a:t>约</a:t>
            </a:r>
            <a:r>
              <a:rPr kumimoji="0" lang="en-US" altLang="zh-CN" sz="2400" i="0" u="none" strike="noStrike" cap="none" spc="100" normalizeH="0" baseline="0" dirty="0">
                <a:ln>
                  <a:noFill/>
                </a:ln>
                <a:solidFill>
                  <a:srgbClr val="FF0000"/>
                </a:solidFill>
                <a:effectLst/>
                <a:uFillTx/>
                <a:latin typeface="微软雅黑" panose="020B0503020204020204" charset="-122"/>
                <a:ea typeface="微软雅黑" panose="020B0503020204020204" charset="-122"/>
                <a:cs typeface="微软雅黑" panose="020B0503020204020204" charset="-122"/>
                <a:sym typeface="+mn-ea"/>
              </a:rPr>
              <a:t>15%</a:t>
            </a:r>
            <a:r>
              <a:rPr kumimoji="0" lang="zh-CN" altLang="en-US" sz="2000" i="0" u="none" strike="noStrike" cap="none" spc="100" normalizeH="0" baseline="0" dirty="0">
                <a:ln>
                  <a:noFill/>
                </a:ln>
                <a:solidFill>
                  <a:schemeClr val="tx2">
                    <a:lumMod val="50000"/>
                  </a:schemeClr>
                </a:solidFill>
                <a:effectLst/>
                <a:uFillTx/>
                <a:latin typeface="微软雅黑" panose="020B0503020204020204" charset="-122"/>
                <a:ea typeface="微软雅黑" panose="020B0503020204020204" charset="-122"/>
                <a:cs typeface="微软雅黑" panose="020B0503020204020204" charset="-122"/>
                <a:sym typeface="+mn-ea"/>
              </a:rPr>
              <a:t>。</a:t>
            </a:r>
            <a:endParaRPr kumimoji="0" lang="en-US" altLang="zh-CN" sz="2000" i="0" u="none" strike="noStrike" cap="none" spc="100" normalizeH="0" baseline="0" dirty="0">
              <a:ln>
                <a:noFill/>
              </a:ln>
              <a:solidFill>
                <a:schemeClr val="tx2">
                  <a:lumMod val="5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lum bright="-10000"/>
          </a:blip>
          <a:stretch>
            <a:fillRect/>
          </a:stretch>
        </p:blipFill>
        <p:spPr>
          <a:xfrm rot="5400000">
            <a:off x="2955195" y="-4233773"/>
            <a:ext cx="6488759" cy="12437244"/>
          </a:xfrm>
          <a:prstGeom prst="rect">
            <a:avLst/>
          </a:prstGeom>
        </p:spPr>
      </p:pic>
      <p:grpSp>
        <p:nvGrpSpPr>
          <p:cNvPr id="29" name="组合 28"/>
          <p:cNvGrpSpPr/>
          <p:nvPr/>
        </p:nvGrpSpPr>
        <p:grpSpPr>
          <a:xfrm>
            <a:off x="5163531" y="2242038"/>
            <a:ext cx="1864935" cy="2029216"/>
            <a:chOff x="4729296" y="1657350"/>
            <a:chExt cx="2733408" cy="2737742"/>
          </a:xfrm>
        </p:grpSpPr>
        <p:sp>
          <p:nvSpPr>
            <p:cNvPr id="23" name="矩形 22"/>
            <p:cNvSpPr/>
            <p:nvPr/>
          </p:nvSpPr>
          <p:spPr>
            <a:xfrm>
              <a:off x="4729296" y="1657350"/>
              <a:ext cx="2733408" cy="26129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Arial"/>
              </a:endParaRPr>
            </a:p>
          </p:txBody>
        </p:sp>
        <p:sp>
          <p:nvSpPr>
            <p:cNvPr id="24" name="矩形 23"/>
            <p:cNvSpPr/>
            <p:nvPr/>
          </p:nvSpPr>
          <p:spPr>
            <a:xfrm>
              <a:off x="5153025" y="4195067"/>
              <a:ext cx="188595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Arial"/>
              </a:endParaRPr>
            </a:p>
          </p:txBody>
        </p:sp>
      </p:grpSp>
      <p:sp>
        <p:nvSpPr>
          <p:cNvPr id="20" name="文本框 19"/>
          <p:cNvSpPr txBox="1"/>
          <p:nvPr/>
        </p:nvSpPr>
        <p:spPr>
          <a:xfrm>
            <a:off x="4713567" y="2427259"/>
            <a:ext cx="2764861"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srgbClr val="B49A84"/>
                </a:solidFill>
                <a:effectLst/>
                <a:uLnTx/>
                <a:uFillTx/>
                <a:latin typeface="Arial"/>
                <a:ea typeface="微软雅黑"/>
                <a:cs typeface="+mn-ea"/>
                <a:sym typeface="Arial"/>
              </a:rPr>
              <a:t>02</a:t>
            </a:r>
            <a:endParaRPr kumimoji="0" lang="zh-CN" altLang="en-US" sz="8000" b="1" i="0" u="none" strike="noStrike" kern="1200" cap="none" spc="0" normalizeH="0" baseline="0" noProof="0" dirty="0">
              <a:ln>
                <a:noFill/>
              </a:ln>
              <a:solidFill>
                <a:srgbClr val="B49A84"/>
              </a:solidFill>
              <a:effectLst/>
              <a:uLnTx/>
              <a:uFillTx/>
              <a:latin typeface="Arial"/>
              <a:ea typeface="微软雅黑"/>
              <a:cs typeface="+mn-ea"/>
              <a:sym typeface="Arial"/>
            </a:endParaRPr>
          </a:p>
        </p:txBody>
      </p:sp>
      <p:sp>
        <p:nvSpPr>
          <p:cNvPr id="21" name="文本框 20"/>
          <p:cNvSpPr txBox="1"/>
          <p:nvPr/>
        </p:nvSpPr>
        <p:spPr>
          <a:xfrm>
            <a:off x="4046913" y="3661330"/>
            <a:ext cx="409816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b="1" spc="300" dirty="0">
                <a:solidFill>
                  <a:prstClr val="black">
                    <a:lumMod val="85000"/>
                    <a:lumOff val="15000"/>
                  </a:prstClr>
                </a:solidFill>
                <a:latin typeface="Arial"/>
                <a:ea typeface="微软雅黑"/>
                <a:cs typeface="+mn-ea"/>
                <a:sym typeface="Arial"/>
              </a:rPr>
              <a:t>项目进展</a:t>
            </a:r>
            <a:endParaRPr kumimoji="0" lang="zh-CN" altLang="en-US" sz="5400" b="1" i="0" u="none" strike="noStrike" kern="1200" cap="none" spc="300" normalizeH="0" baseline="0" noProof="0" dirty="0">
              <a:ln>
                <a:noFill/>
              </a:ln>
              <a:solidFill>
                <a:prstClr val="black">
                  <a:lumMod val="85000"/>
                  <a:lumOff val="15000"/>
                </a:prstClr>
              </a:solidFill>
              <a:effectLst/>
              <a:uLnTx/>
              <a:uFillTx/>
              <a:latin typeface="Arial"/>
              <a:ea typeface="微软雅黑"/>
              <a:cs typeface="+mn-ea"/>
              <a:sym typeface="Arial"/>
            </a:endParaRPr>
          </a:p>
        </p:txBody>
      </p:sp>
    </p:spTree>
    <p:extLst>
      <p:ext uri="{BB962C8B-B14F-4D97-AF65-F5344CB8AC3E}">
        <p14:creationId xmlns:p14="http://schemas.microsoft.com/office/powerpoint/2010/main" val="34414378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strVal val="#ppt_w+.3"/>
                                          </p:val>
                                        </p:tav>
                                        <p:tav tm="100000">
                                          <p:val>
                                            <p:strVal val="#ppt_w"/>
                                          </p:val>
                                        </p:tav>
                                      </p:tavLst>
                                    </p:anim>
                                    <p:anim calcmode="lin" valueType="num">
                                      <p:cBhvr>
                                        <p:cTn id="13" dur="1000" fill="hold"/>
                                        <p:tgtEl>
                                          <p:spTgt spid="29"/>
                                        </p:tgtEl>
                                        <p:attrNameLst>
                                          <p:attrName>ppt_h</p:attrName>
                                        </p:attrNameLst>
                                      </p:cBhvr>
                                      <p:tavLst>
                                        <p:tav tm="0">
                                          <p:val>
                                            <p:strVal val="#ppt_h"/>
                                          </p:val>
                                        </p:tav>
                                        <p:tav tm="100000">
                                          <p:val>
                                            <p:strVal val="#ppt_h"/>
                                          </p:val>
                                        </p:tav>
                                      </p:tavLst>
                                    </p:anim>
                                    <p:animEffect transition="in" filter="fade">
                                      <p:cBhvr>
                                        <p:cTn id="14" dur="1000"/>
                                        <p:tgtEl>
                                          <p:spTgt spid="29"/>
                                        </p:tgtEl>
                                      </p:cBhvr>
                                    </p:animEffect>
                                  </p:childTnLst>
                                </p:cTn>
                              </p:par>
                              <p:par>
                                <p:cTn id="15" presetID="42" presetClass="entr" presetSubtype="0"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1" presetClass="entr" presetSubtype="0"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5">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6">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921348" y="1125349"/>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33" name="组合 32">
            <a:extLst>
              <a:ext uri="{FF2B5EF4-FFF2-40B4-BE49-F238E27FC236}">
                <a16:creationId xmlns:a16="http://schemas.microsoft.com/office/drawing/2014/main" id="{A7653D6E-C69C-AE46-4163-7E773D052B6D}"/>
              </a:ext>
            </a:extLst>
          </p:cNvPr>
          <p:cNvGrpSpPr/>
          <p:nvPr/>
        </p:nvGrpSpPr>
        <p:grpSpPr>
          <a:xfrm>
            <a:off x="251460" y="196850"/>
            <a:ext cx="598170" cy="580390"/>
            <a:chOff x="596" y="528"/>
            <a:chExt cx="942" cy="914"/>
          </a:xfrm>
          <a:solidFill>
            <a:schemeClr val="bg1"/>
          </a:solidFill>
        </p:grpSpPr>
        <p:sp>
          <p:nvSpPr>
            <p:cNvPr id="36" name="矩形 35">
              <a:extLst>
                <a:ext uri="{FF2B5EF4-FFF2-40B4-BE49-F238E27FC236}">
                  <a16:creationId xmlns:a16="http://schemas.microsoft.com/office/drawing/2014/main" id="{6657768A-D03C-BAA7-CE5C-2F2AC6C78041}"/>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37" name="矩形 36">
              <a:extLst>
                <a:ext uri="{FF2B5EF4-FFF2-40B4-BE49-F238E27FC236}">
                  <a16:creationId xmlns:a16="http://schemas.microsoft.com/office/drawing/2014/main" id="{72CE935E-80D6-C387-CE9B-AEB2E0B0FA4F}"/>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38" name="文本框 37"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9858634D-29DC-1C63-D55E-4BEC59C4539D}"/>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项目进展</a:t>
            </a:r>
          </a:p>
        </p:txBody>
      </p:sp>
      <p:grpSp>
        <p:nvGrpSpPr>
          <p:cNvPr id="39" name="组合 38">
            <a:extLst>
              <a:ext uri="{FF2B5EF4-FFF2-40B4-BE49-F238E27FC236}">
                <a16:creationId xmlns:a16="http://schemas.microsoft.com/office/drawing/2014/main" id="{9DA2607F-1903-934A-FB8A-4D9E04EBB262}"/>
              </a:ext>
            </a:extLst>
          </p:cNvPr>
          <p:cNvGrpSpPr/>
          <p:nvPr>
            <p:custDataLst>
              <p:tags r:id="rId2"/>
            </p:custDataLst>
          </p:nvPr>
        </p:nvGrpSpPr>
        <p:grpSpPr>
          <a:xfrm>
            <a:off x="334285" y="1057043"/>
            <a:ext cx="2786913" cy="3488063"/>
            <a:chOff x="663739" y="2393268"/>
            <a:chExt cx="2010935" cy="3877927"/>
          </a:xfrm>
        </p:grpSpPr>
        <p:grpSp>
          <p:nvGrpSpPr>
            <p:cNvPr id="40" name="组合 39">
              <a:extLst>
                <a:ext uri="{FF2B5EF4-FFF2-40B4-BE49-F238E27FC236}">
                  <a16:creationId xmlns:a16="http://schemas.microsoft.com/office/drawing/2014/main" id="{60520D64-CE53-AB60-5F5F-1C0535E77A77}"/>
                </a:ext>
              </a:extLst>
            </p:cNvPr>
            <p:cNvGrpSpPr/>
            <p:nvPr/>
          </p:nvGrpSpPr>
          <p:grpSpPr>
            <a:xfrm>
              <a:off x="663739" y="2393268"/>
              <a:ext cx="2010935" cy="3877927"/>
              <a:chOff x="1000436" y="1731329"/>
              <a:chExt cx="3133202" cy="3877927"/>
            </a:xfrm>
          </p:grpSpPr>
          <p:sp>
            <p:nvSpPr>
              <p:cNvPr id="43" name="矩形 42">
                <a:extLst>
                  <a:ext uri="{FF2B5EF4-FFF2-40B4-BE49-F238E27FC236}">
                    <a16:creationId xmlns:a16="http://schemas.microsoft.com/office/drawing/2014/main" id="{2F5BC475-0D9C-056A-0310-76C9DEC397AE}"/>
                  </a:ext>
                </a:extLst>
              </p:cNvPr>
              <p:cNvSpPr/>
              <p:nvPr>
                <p:custDataLst>
                  <p:tags r:id="rId38"/>
                </p:custDataLst>
              </p:nvPr>
            </p:nvSpPr>
            <p:spPr>
              <a:xfrm>
                <a:off x="1000436" y="1735191"/>
                <a:ext cx="3119636" cy="3874065"/>
              </a:xfrm>
              <a:prstGeom prst="rect">
                <a:avLst/>
              </a:prstGeom>
              <a:solidFill>
                <a:schemeClr val="bg1"/>
              </a:solidFill>
              <a:ln>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4" name="任意形状 65">
                <a:extLst>
                  <a:ext uri="{FF2B5EF4-FFF2-40B4-BE49-F238E27FC236}">
                    <a16:creationId xmlns:a16="http://schemas.microsoft.com/office/drawing/2014/main" id="{9FA3A664-D205-A64E-4EB1-C6DEE0D50397}"/>
                  </a:ext>
                </a:extLst>
              </p:cNvPr>
              <p:cNvSpPr/>
              <p:nvPr>
                <p:custDataLst>
                  <p:tags r:id="rId39"/>
                </p:custDataLst>
              </p:nvPr>
            </p:nvSpPr>
            <p:spPr>
              <a:xfrm>
                <a:off x="1008798" y="1731329"/>
                <a:ext cx="3124840" cy="650261"/>
              </a:xfrm>
              <a:custGeom>
                <a:avLst/>
                <a:gdLst>
                  <a:gd name="connsiteX0" fmla="*/ 0 w 12192000"/>
                  <a:gd name="connsiteY0" fmla="*/ 0 h 3182815"/>
                  <a:gd name="connsiteX1" fmla="*/ 12192000 w 12192000"/>
                  <a:gd name="connsiteY1" fmla="*/ 0 h 3182815"/>
                  <a:gd name="connsiteX2" fmla="*/ 12192000 w 12192000"/>
                  <a:gd name="connsiteY2" fmla="*/ 3145025 h 3182815"/>
                  <a:gd name="connsiteX3" fmla="*/ 12143002 w 12192000"/>
                  <a:gd name="connsiteY3" fmla="*/ 3129202 h 3182815"/>
                  <a:gd name="connsiteX4" fmla="*/ 11764108 w 12192000"/>
                  <a:gd name="connsiteY4" fmla="*/ 3042138 h 3182815"/>
                  <a:gd name="connsiteX5" fmla="*/ 7877908 w 12192000"/>
                  <a:gd name="connsiteY5" fmla="*/ 2813538 h 3182815"/>
                  <a:gd name="connsiteX6" fmla="*/ 2708032 w 12192000"/>
                  <a:gd name="connsiteY6" fmla="*/ 3182815 h 3182815"/>
                  <a:gd name="connsiteX7" fmla="*/ 0 w 12192000"/>
                  <a:gd name="connsiteY7" fmla="*/ 2813538 h 31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182815">
                    <a:moveTo>
                      <a:pt x="0" y="0"/>
                    </a:moveTo>
                    <a:lnTo>
                      <a:pt x="12192000" y="0"/>
                    </a:lnTo>
                    <a:lnTo>
                      <a:pt x="12192000" y="3145025"/>
                    </a:lnTo>
                    <a:lnTo>
                      <a:pt x="12143002" y="3129202"/>
                    </a:lnTo>
                    <a:cubicBezTo>
                      <a:pt x="12020184" y="3094846"/>
                      <a:pt x="11893795" y="3065218"/>
                      <a:pt x="11764108" y="3042138"/>
                    </a:cubicBezTo>
                    <a:cubicBezTo>
                      <a:pt x="10726616" y="2857500"/>
                      <a:pt x="9387254" y="2790092"/>
                      <a:pt x="7877908" y="2813538"/>
                    </a:cubicBezTo>
                    <a:cubicBezTo>
                      <a:pt x="6368562" y="2836984"/>
                      <a:pt x="4021016" y="3182815"/>
                      <a:pt x="2708032" y="3182815"/>
                    </a:cubicBezTo>
                    <a:cubicBezTo>
                      <a:pt x="1395046" y="3182815"/>
                      <a:pt x="677008" y="2822330"/>
                      <a:pt x="0" y="2813538"/>
                    </a:cubicBezTo>
                    <a:close/>
                  </a:path>
                </a:pathLst>
              </a:custGeom>
              <a:solidFill>
                <a:srgbClr val="B49A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45" name="平行四边形 44">
                <a:extLst>
                  <a:ext uri="{FF2B5EF4-FFF2-40B4-BE49-F238E27FC236}">
                    <a16:creationId xmlns:a16="http://schemas.microsoft.com/office/drawing/2014/main" id="{CECA2849-5101-2261-E22F-8872BCA8E05F}"/>
                  </a:ext>
                </a:extLst>
              </p:cNvPr>
              <p:cNvSpPr/>
              <p:nvPr>
                <p:custDataLst>
                  <p:tags r:id="rId40"/>
                </p:custDataLst>
              </p:nvPr>
            </p:nvSpPr>
            <p:spPr>
              <a:xfrm>
                <a:off x="3102757" y="1735191"/>
                <a:ext cx="606566"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46" name="平行四边形 45">
                <a:extLst>
                  <a:ext uri="{FF2B5EF4-FFF2-40B4-BE49-F238E27FC236}">
                    <a16:creationId xmlns:a16="http://schemas.microsoft.com/office/drawing/2014/main" id="{9C0D28FF-C4E9-89F1-55D6-B0A8A07C9302}"/>
                  </a:ext>
                </a:extLst>
              </p:cNvPr>
              <p:cNvSpPr/>
              <p:nvPr>
                <p:custDataLst>
                  <p:tags r:id="rId41"/>
                </p:custDataLst>
              </p:nvPr>
            </p:nvSpPr>
            <p:spPr>
              <a:xfrm>
                <a:off x="3709323" y="2038830"/>
                <a:ext cx="415953" cy="472011"/>
              </a:xfrm>
              <a:prstGeom prst="parallelogram">
                <a:avLst>
                  <a:gd name="adj" fmla="val 60811"/>
                </a:avLst>
              </a:prstGeom>
              <a:gradFill flip="none" rotWithShape="1">
                <a:gsLst>
                  <a:gs pos="0">
                    <a:schemeClr val="bg1">
                      <a:alpha val="14000"/>
                    </a:schemeClr>
                  </a:gs>
                  <a:gs pos="74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47" name="平行四边形 46">
                <a:extLst>
                  <a:ext uri="{FF2B5EF4-FFF2-40B4-BE49-F238E27FC236}">
                    <a16:creationId xmlns:a16="http://schemas.microsoft.com/office/drawing/2014/main" id="{86FF3C2C-F68D-9E3D-453E-110AFF870837}"/>
                  </a:ext>
                </a:extLst>
              </p:cNvPr>
              <p:cNvSpPr/>
              <p:nvPr>
                <p:custDataLst>
                  <p:tags r:id="rId42"/>
                </p:custDataLst>
              </p:nvPr>
            </p:nvSpPr>
            <p:spPr>
              <a:xfrm>
                <a:off x="3496774" y="1735191"/>
                <a:ext cx="469452"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48" name="文本框 47">
                <a:extLst>
                  <a:ext uri="{FF2B5EF4-FFF2-40B4-BE49-F238E27FC236}">
                    <a16:creationId xmlns:a16="http://schemas.microsoft.com/office/drawing/2014/main" id="{738133C6-1F7F-FCD4-3EB7-4999CF364155}"/>
                  </a:ext>
                </a:extLst>
              </p:cNvPr>
              <p:cNvSpPr txBox="1"/>
              <p:nvPr>
                <p:custDataLst>
                  <p:tags r:id="rId43"/>
                </p:custDataLst>
              </p:nvPr>
            </p:nvSpPr>
            <p:spPr>
              <a:xfrm>
                <a:off x="1224407" y="1797567"/>
                <a:ext cx="2732956" cy="445738"/>
              </a:xfrm>
              <a:prstGeom prst="rect">
                <a:avLst/>
              </a:prstGeom>
              <a:noFill/>
            </p:spPr>
            <p:txBody>
              <a:bodyPr wrap="square" lIns="0" tIns="0" rIns="0" bIns="0" rtlCol="0" anchor="ctr" anchorCtr="1">
                <a:spAutoFit/>
              </a:bodyPr>
              <a:lstStyle/>
              <a:p>
                <a:pPr lvl="0" algn="ctr">
                  <a:lnSpc>
                    <a:spcPct val="125000"/>
                  </a:lnSpc>
                  <a:defRPr/>
                </a:pPr>
                <a:r>
                  <a:rPr lang="zh-CN" altLang="en-US" sz="2400" b="1" dirty="0">
                    <a:solidFill>
                      <a:schemeClr val="bg1"/>
                    </a:solidFill>
                    <a:latin typeface="微软雅黑" panose="020B0503020204020204" charset="-122"/>
                    <a:ea typeface="微软雅黑" panose="020B0503020204020204" charset="-122"/>
                  </a:rPr>
                  <a:t>文献阅读学习</a:t>
                </a:r>
              </a:p>
            </p:txBody>
          </p:sp>
        </p:grpSp>
        <p:sp>
          <p:nvSpPr>
            <p:cNvPr id="41" name="文本框 40">
              <a:extLst>
                <a:ext uri="{FF2B5EF4-FFF2-40B4-BE49-F238E27FC236}">
                  <a16:creationId xmlns:a16="http://schemas.microsoft.com/office/drawing/2014/main" id="{AD404FC1-1BBC-ED4F-C564-3365639F96C3}"/>
                </a:ext>
              </a:extLst>
            </p:cNvPr>
            <p:cNvSpPr txBox="1"/>
            <p:nvPr>
              <p:custDataLst>
                <p:tags r:id="rId36"/>
              </p:custDataLst>
            </p:nvPr>
          </p:nvSpPr>
          <p:spPr>
            <a:xfrm>
              <a:off x="972357" y="4791652"/>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sp>
          <p:nvSpPr>
            <p:cNvPr id="42" name="文本框 41">
              <a:extLst>
                <a:ext uri="{FF2B5EF4-FFF2-40B4-BE49-F238E27FC236}">
                  <a16:creationId xmlns:a16="http://schemas.microsoft.com/office/drawing/2014/main" id="{8AD508E2-7268-4FDE-F1D7-0B6C18E70ADD}"/>
                </a:ext>
              </a:extLst>
            </p:cNvPr>
            <p:cNvSpPr txBox="1"/>
            <p:nvPr>
              <p:custDataLst>
                <p:tags r:id="rId37"/>
              </p:custDataLst>
            </p:nvPr>
          </p:nvSpPr>
          <p:spPr>
            <a:xfrm>
              <a:off x="972357" y="5169024"/>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grpSp>
      <p:sp>
        <p:nvSpPr>
          <p:cNvPr id="49" name="文本框 48">
            <a:extLst>
              <a:ext uri="{FF2B5EF4-FFF2-40B4-BE49-F238E27FC236}">
                <a16:creationId xmlns:a16="http://schemas.microsoft.com/office/drawing/2014/main" id="{C254F0B2-6CFE-F975-FADC-12D3AB8E3A74}"/>
              </a:ext>
            </a:extLst>
          </p:cNvPr>
          <p:cNvSpPr txBox="1"/>
          <p:nvPr/>
        </p:nvSpPr>
        <p:spPr>
          <a:xfrm>
            <a:off x="408827" y="1805353"/>
            <a:ext cx="2645266" cy="224676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我们首先进行了基础知识学习和文献阅读整理，发现从</a:t>
            </a:r>
            <a:r>
              <a:rPr lang="zh-CN" altLang="en-US" sz="2000" b="1" dirty="0">
                <a:solidFill>
                  <a:srgbClr val="FF0000"/>
                </a:solidFill>
                <a:latin typeface="微软雅黑" panose="020B0503020204020204" pitchFamily="34" charset="-122"/>
                <a:ea typeface="微软雅黑" panose="020B0503020204020204" pitchFamily="34" charset="-122"/>
              </a:rPr>
              <a:t>算法</a:t>
            </a:r>
            <a:r>
              <a:rPr lang="zh-CN" altLang="en-US" sz="2000" b="1" dirty="0">
                <a:latin typeface="微软雅黑" panose="020B0503020204020204" pitchFamily="34" charset="-122"/>
                <a:ea typeface="微软雅黑" panose="020B0503020204020204" pitchFamily="34" charset="-122"/>
              </a:rPr>
              <a:t>上提高小目标检测准确率对我们来说比较困难，所以确定了从</a:t>
            </a:r>
            <a:r>
              <a:rPr lang="zh-CN" altLang="en-US" sz="2000" b="1" dirty="0">
                <a:solidFill>
                  <a:srgbClr val="FF0000"/>
                </a:solidFill>
                <a:latin typeface="微软雅黑" panose="020B0503020204020204" pitchFamily="34" charset="-122"/>
                <a:ea typeface="微软雅黑" panose="020B0503020204020204" pitchFamily="34" charset="-122"/>
              </a:rPr>
              <a:t>数据集</a:t>
            </a:r>
            <a:r>
              <a:rPr lang="zh-CN" altLang="en-US" sz="2000" b="1" dirty="0">
                <a:latin typeface="微软雅黑" panose="020B0503020204020204" pitchFamily="34" charset="-122"/>
                <a:ea typeface="微软雅黑" panose="020B0503020204020204" pitchFamily="34" charset="-122"/>
              </a:rPr>
              <a:t>入手的方向。</a:t>
            </a:r>
          </a:p>
        </p:txBody>
      </p:sp>
      <p:grpSp>
        <p:nvGrpSpPr>
          <p:cNvPr id="50" name="组合 49">
            <a:extLst>
              <a:ext uri="{FF2B5EF4-FFF2-40B4-BE49-F238E27FC236}">
                <a16:creationId xmlns:a16="http://schemas.microsoft.com/office/drawing/2014/main" id="{06FB86CC-88FE-6CE9-1646-3C4D501FA3C8}"/>
              </a:ext>
            </a:extLst>
          </p:cNvPr>
          <p:cNvGrpSpPr/>
          <p:nvPr>
            <p:custDataLst>
              <p:tags r:id="rId3"/>
            </p:custDataLst>
          </p:nvPr>
        </p:nvGrpSpPr>
        <p:grpSpPr>
          <a:xfrm>
            <a:off x="3288756" y="1064097"/>
            <a:ext cx="2786913" cy="3481009"/>
            <a:chOff x="663739" y="2393268"/>
            <a:chExt cx="2010935" cy="3877927"/>
          </a:xfrm>
        </p:grpSpPr>
        <p:grpSp>
          <p:nvGrpSpPr>
            <p:cNvPr id="51" name="组合 50">
              <a:extLst>
                <a:ext uri="{FF2B5EF4-FFF2-40B4-BE49-F238E27FC236}">
                  <a16:creationId xmlns:a16="http://schemas.microsoft.com/office/drawing/2014/main" id="{9A235A12-7E0D-9FA6-BCAC-1448C83901DA}"/>
                </a:ext>
              </a:extLst>
            </p:cNvPr>
            <p:cNvGrpSpPr/>
            <p:nvPr/>
          </p:nvGrpSpPr>
          <p:grpSpPr>
            <a:xfrm>
              <a:off x="663739" y="2393268"/>
              <a:ext cx="2010935" cy="3877927"/>
              <a:chOff x="1000436" y="1731329"/>
              <a:chExt cx="3133202" cy="3877927"/>
            </a:xfrm>
          </p:grpSpPr>
          <p:sp>
            <p:nvSpPr>
              <p:cNvPr id="54" name="矩形 53">
                <a:extLst>
                  <a:ext uri="{FF2B5EF4-FFF2-40B4-BE49-F238E27FC236}">
                    <a16:creationId xmlns:a16="http://schemas.microsoft.com/office/drawing/2014/main" id="{E7B6C206-AB77-0BF5-4462-387FE92872D2}"/>
                  </a:ext>
                </a:extLst>
              </p:cNvPr>
              <p:cNvSpPr/>
              <p:nvPr>
                <p:custDataLst>
                  <p:tags r:id="rId30"/>
                </p:custDataLst>
              </p:nvPr>
            </p:nvSpPr>
            <p:spPr>
              <a:xfrm>
                <a:off x="1000436" y="1735191"/>
                <a:ext cx="3119636" cy="3874065"/>
              </a:xfrm>
              <a:prstGeom prst="rect">
                <a:avLst/>
              </a:prstGeom>
              <a:solidFill>
                <a:schemeClr val="bg1"/>
              </a:solidFill>
              <a:ln>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55" name="任意形状 65">
                <a:extLst>
                  <a:ext uri="{FF2B5EF4-FFF2-40B4-BE49-F238E27FC236}">
                    <a16:creationId xmlns:a16="http://schemas.microsoft.com/office/drawing/2014/main" id="{09946126-BA93-3D25-9CFC-7E6B27F63ACA}"/>
                  </a:ext>
                </a:extLst>
              </p:cNvPr>
              <p:cNvSpPr/>
              <p:nvPr>
                <p:custDataLst>
                  <p:tags r:id="rId31"/>
                </p:custDataLst>
              </p:nvPr>
            </p:nvSpPr>
            <p:spPr>
              <a:xfrm>
                <a:off x="1008798" y="1731329"/>
                <a:ext cx="3124840" cy="650261"/>
              </a:xfrm>
              <a:custGeom>
                <a:avLst/>
                <a:gdLst>
                  <a:gd name="connsiteX0" fmla="*/ 0 w 12192000"/>
                  <a:gd name="connsiteY0" fmla="*/ 0 h 3182815"/>
                  <a:gd name="connsiteX1" fmla="*/ 12192000 w 12192000"/>
                  <a:gd name="connsiteY1" fmla="*/ 0 h 3182815"/>
                  <a:gd name="connsiteX2" fmla="*/ 12192000 w 12192000"/>
                  <a:gd name="connsiteY2" fmla="*/ 3145025 h 3182815"/>
                  <a:gd name="connsiteX3" fmla="*/ 12143002 w 12192000"/>
                  <a:gd name="connsiteY3" fmla="*/ 3129202 h 3182815"/>
                  <a:gd name="connsiteX4" fmla="*/ 11764108 w 12192000"/>
                  <a:gd name="connsiteY4" fmla="*/ 3042138 h 3182815"/>
                  <a:gd name="connsiteX5" fmla="*/ 7877908 w 12192000"/>
                  <a:gd name="connsiteY5" fmla="*/ 2813538 h 3182815"/>
                  <a:gd name="connsiteX6" fmla="*/ 2708032 w 12192000"/>
                  <a:gd name="connsiteY6" fmla="*/ 3182815 h 3182815"/>
                  <a:gd name="connsiteX7" fmla="*/ 0 w 12192000"/>
                  <a:gd name="connsiteY7" fmla="*/ 2813538 h 31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182815">
                    <a:moveTo>
                      <a:pt x="0" y="0"/>
                    </a:moveTo>
                    <a:lnTo>
                      <a:pt x="12192000" y="0"/>
                    </a:lnTo>
                    <a:lnTo>
                      <a:pt x="12192000" y="3145025"/>
                    </a:lnTo>
                    <a:lnTo>
                      <a:pt x="12143002" y="3129202"/>
                    </a:lnTo>
                    <a:cubicBezTo>
                      <a:pt x="12020184" y="3094846"/>
                      <a:pt x="11893795" y="3065218"/>
                      <a:pt x="11764108" y="3042138"/>
                    </a:cubicBezTo>
                    <a:cubicBezTo>
                      <a:pt x="10726616" y="2857500"/>
                      <a:pt x="9387254" y="2790092"/>
                      <a:pt x="7877908" y="2813538"/>
                    </a:cubicBezTo>
                    <a:cubicBezTo>
                      <a:pt x="6368562" y="2836984"/>
                      <a:pt x="4021016" y="3182815"/>
                      <a:pt x="2708032" y="3182815"/>
                    </a:cubicBezTo>
                    <a:cubicBezTo>
                      <a:pt x="1395046" y="3182815"/>
                      <a:pt x="677008" y="2822330"/>
                      <a:pt x="0" y="2813538"/>
                    </a:cubicBezTo>
                    <a:close/>
                  </a:path>
                </a:pathLst>
              </a:custGeom>
              <a:solidFill>
                <a:srgbClr val="B49A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56" name="平行四边形 55">
                <a:extLst>
                  <a:ext uri="{FF2B5EF4-FFF2-40B4-BE49-F238E27FC236}">
                    <a16:creationId xmlns:a16="http://schemas.microsoft.com/office/drawing/2014/main" id="{89C71551-552A-D6EE-75B0-FB33FDF8365E}"/>
                  </a:ext>
                </a:extLst>
              </p:cNvPr>
              <p:cNvSpPr/>
              <p:nvPr>
                <p:custDataLst>
                  <p:tags r:id="rId32"/>
                </p:custDataLst>
              </p:nvPr>
            </p:nvSpPr>
            <p:spPr>
              <a:xfrm>
                <a:off x="3102757" y="1735191"/>
                <a:ext cx="606566"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57" name="平行四边形 56">
                <a:extLst>
                  <a:ext uri="{FF2B5EF4-FFF2-40B4-BE49-F238E27FC236}">
                    <a16:creationId xmlns:a16="http://schemas.microsoft.com/office/drawing/2014/main" id="{4C3ADBED-14AC-69C6-0321-15C84D899F95}"/>
                  </a:ext>
                </a:extLst>
              </p:cNvPr>
              <p:cNvSpPr/>
              <p:nvPr>
                <p:custDataLst>
                  <p:tags r:id="rId33"/>
                </p:custDataLst>
              </p:nvPr>
            </p:nvSpPr>
            <p:spPr>
              <a:xfrm>
                <a:off x="3709323" y="2038830"/>
                <a:ext cx="415953" cy="472011"/>
              </a:xfrm>
              <a:prstGeom prst="parallelogram">
                <a:avLst>
                  <a:gd name="adj" fmla="val 60811"/>
                </a:avLst>
              </a:prstGeom>
              <a:gradFill flip="none" rotWithShape="1">
                <a:gsLst>
                  <a:gs pos="0">
                    <a:schemeClr val="bg1">
                      <a:alpha val="14000"/>
                    </a:schemeClr>
                  </a:gs>
                  <a:gs pos="74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58" name="平行四边形 57">
                <a:extLst>
                  <a:ext uri="{FF2B5EF4-FFF2-40B4-BE49-F238E27FC236}">
                    <a16:creationId xmlns:a16="http://schemas.microsoft.com/office/drawing/2014/main" id="{C3DA1437-14A7-3E9F-9B4C-2A84EE10E0C8}"/>
                  </a:ext>
                </a:extLst>
              </p:cNvPr>
              <p:cNvSpPr/>
              <p:nvPr>
                <p:custDataLst>
                  <p:tags r:id="rId34"/>
                </p:custDataLst>
              </p:nvPr>
            </p:nvSpPr>
            <p:spPr>
              <a:xfrm>
                <a:off x="3496774" y="1735191"/>
                <a:ext cx="469452"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59" name="文本框 58">
                <a:extLst>
                  <a:ext uri="{FF2B5EF4-FFF2-40B4-BE49-F238E27FC236}">
                    <a16:creationId xmlns:a16="http://schemas.microsoft.com/office/drawing/2014/main" id="{E18A86B7-A2D5-A8EB-1690-FE03AD4E5C7F}"/>
                  </a:ext>
                </a:extLst>
              </p:cNvPr>
              <p:cNvSpPr txBox="1"/>
              <p:nvPr>
                <p:custDataLst>
                  <p:tags r:id="rId35"/>
                </p:custDataLst>
              </p:nvPr>
            </p:nvSpPr>
            <p:spPr>
              <a:xfrm>
                <a:off x="1224407" y="1770560"/>
                <a:ext cx="2732956" cy="499754"/>
              </a:xfrm>
              <a:prstGeom prst="rect">
                <a:avLst/>
              </a:prstGeom>
              <a:noFill/>
            </p:spPr>
            <p:txBody>
              <a:bodyPr wrap="square" lIns="0" tIns="0" rIns="0" bIns="0" rtlCol="0" anchor="ctr" anchorCtr="1">
                <a:spAutoFit/>
              </a:bodyPr>
              <a:lstStyle/>
              <a:p>
                <a:pPr lvl="0" algn="ctr">
                  <a:lnSpc>
                    <a:spcPct val="125000"/>
                  </a:lnSpc>
                  <a:defRPr/>
                </a:pPr>
                <a:r>
                  <a:rPr lang="zh-CN" altLang="en-US" sz="2400" b="1" dirty="0">
                    <a:solidFill>
                      <a:schemeClr val="bg1"/>
                    </a:solidFill>
                    <a:latin typeface="微软雅黑" panose="020B0503020204020204" charset="-122"/>
                    <a:ea typeface="微软雅黑" panose="020B0503020204020204" charset="-122"/>
                  </a:rPr>
                  <a:t>数据集制作</a:t>
                </a:r>
              </a:p>
            </p:txBody>
          </p:sp>
        </p:grpSp>
        <p:sp>
          <p:nvSpPr>
            <p:cNvPr id="52" name="文本框 51">
              <a:extLst>
                <a:ext uri="{FF2B5EF4-FFF2-40B4-BE49-F238E27FC236}">
                  <a16:creationId xmlns:a16="http://schemas.microsoft.com/office/drawing/2014/main" id="{F4376AA8-B497-0ECE-C56A-11606358B8A3}"/>
                </a:ext>
              </a:extLst>
            </p:cNvPr>
            <p:cNvSpPr txBox="1"/>
            <p:nvPr>
              <p:custDataLst>
                <p:tags r:id="rId28"/>
              </p:custDataLst>
            </p:nvPr>
          </p:nvSpPr>
          <p:spPr>
            <a:xfrm>
              <a:off x="972357" y="4791652"/>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sp>
          <p:nvSpPr>
            <p:cNvPr id="53" name="文本框 52">
              <a:extLst>
                <a:ext uri="{FF2B5EF4-FFF2-40B4-BE49-F238E27FC236}">
                  <a16:creationId xmlns:a16="http://schemas.microsoft.com/office/drawing/2014/main" id="{5B315D1E-9BD9-55C1-19B3-E08B28AE81BC}"/>
                </a:ext>
              </a:extLst>
            </p:cNvPr>
            <p:cNvSpPr txBox="1"/>
            <p:nvPr>
              <p:custDataLst>
                <p:tags r:id="rId29"/>
              </p:custDataLst>
            </p:nvPr>
          </p:nvSpPr>
          <p:spPr>
            <a:xfrm>
              <a:off x="972357" y="5169024"/>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grpSp>
      <p:sp>
        <p:nvSpPr>
          <p:cNvPr id="60" name="文本框 59">
            <a:extLst>
              <a:ext uri="{FF2B5EF4-FFF2-40B4-BE49-F238E27FC236}">
                <a16:creationId xmlns:a16="http://schemas.microsoft.com/office/drawing/2014/main" id="{D1CC137E-9C79-D710-422D-80B369B71451}"/>
              </a:ext>
            </a:extLst>
          </p:cNvPr>
          <p:cNvSpPr txBox="1"/>
          <p:nvPr/>
        </p:nvSpPr>
        <p:spPr>
          <a:xfrm>
            <a:off x="3418336" y="1762743"/>
            <a:ext cx="2645266" cy="193899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项目的大部分时间花费在学习</a:t>
            </a:r>
            <a:r>
              <a:rPr lang="en-US" altLang="zh-CN" sz="2000" b="1" dirty="0">
                <a:solidFill>
                  <a:srgbClr val="FF0000"/>
                </a:solidFill>
                <a:latin typeface="微软雅黑" panose="020B0503020204020204" pitchFamily="34" charset="-122"/>
                <a:ea typeface="微软雅黑" panose="020B0503020204020204" pitchFamily="34" charset="-122"/>
              </a:rPr>
              <a:t>stable diffusion</a:t>
            </a:r>
            <a:r>
              <a:rPr lang="zh-CN" altLang="en-US" sz="2000" b="1" dirty="0">
                <a:solidFill>
                  <a:srgbClr val="FF0000"/>
                </a:solidFill>
                <a:latin typeface="微软雅黑" panose="020B0503020204020204" pitchFamily="34" charset="-122"/>
                <a:ea typeface="微软雅黑" panose="020B0503020204020204" pitchFamily="34" charset="-122"/>
              </a:rPr>
              <a:t>和</a:t>
            </a:r>
            <a:r>
              <a:rPr lang="en-US" altLang="zh-CN" sz="2000" b="1" dirty="0">
                <a:solidFill>
                  <a:srgbClr val="FF0000"/>
                </a:solidFill>
                <a:latin typeface="微软雅黑" panose="020B0503020204020204" pitchFamily="34" charset="-122"/>
                <a:ea typeface="微软雅黑" panose="020B0503020204020204" pitchFamily="34" charset="-122"/>
              </a:rPr>
              <a:t>photo shop</a:t>
            </a:r>
            <a:r>
              <a:rPr lang="zh-CN" altLang="en-US" sz="2000" b="1" dirty="0">
                <a:solidFill>
                  <a:srgbClr val="FF0000"/>
                </a:solidFill>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使用与生成小目标图片并制作成数据集上。</a:t>
            </a:r>
          </a:p>
        </p:txBody>
      </p:sp>
      <p:grpSp>
        <p:nvGrpSpPr>
          <p:cNvPr id="61" name="组合 60">
            <a:extLst>
              <a:ext uri="{FF2B5EF4-FFF2-40B4-BE49-F238E27FC236}">
                <a16:creationId xmlns:a16="http://schemas.microsoft.com/office/drawing/2014/main" id="{64CCC84C-FBAD-548E-4CED-3EB55B099E83}"/>
              </a:ext>
            </a:extLst>
          </p:cNvPr>
          <p:cNvGrpSpPr/>
          <p:nvPr>
            <p:custDataLst>
              <p:tags r:id="rId4"/>
            </p:custDataLst>
          </p:nvPr>
        </p:nvGrpSpPr>
        <p:grpSpPr>
          <a:xfrm>
            <a:off x="6237876" y="1065717"/>
            <a:ext cx="2786913" cy="3477542"/>
            <a:chOff x="663739" y="2393268"/>
            <a:chExt cx="2010935" cy="3877927"/>
          </a:xfrm>
        </p:grpSpPr>
        <p:grpSp>
          <p:nvGrpSpPr>
            <p:cNvPr id="62" name="组合 61">
              <a:extLst>
                <a:ext uri="{FF2B5EF4-FFF2-40B4-BE49-F238E27FC236}">
                  <a16:creationId xmlns:a16="http://schemas.microsoft.com/office/drawing/2014/main" id="{97CFC5CB-0F4C-6467-FEA2-577795B9F992}"/>
                </a:ext>
              </a:extLst>
            </p:cNvPr>
            <p:cNvGrpSpPr/>
            <p:nvPr/>
          </p:nvGrpSpPr>
          <p:grpSpPr>
            <a:xfrm>
              <a:off x="663739" y="2393268"/>
              <a:ext cx="2010935" cy="3877927"/>
              <a:chOff x="1000436" y="1731329"/>
              <a:chExt cx="3133202" cy="3877927"/>
            </a:xfrm>
          </p:grpSpPr>
          <p:sp>
            <p:nvSpPr>
              <p:cNvPr id="65" name="矩形 64">
                <a:extLst>
                  <a:ext uri="{FF2B5EF4-FFF2-40B4-BE49-F238E27FC236}">
                    <a16:creationId xmlns:a16="http://schemas.microsoft.com/office/drawing/2014/main" id="{9773ED0E-6F10-8F54-7FFA-A21D54CB7F04}"/>
                  </a:ext>
                </a:extLst>
              </p:cNvPr>
              <p:cNvSpPr/>
              <p:nvPr>
                <p:custDataLst>
                  <p:tags r:id="rId22"/>
                </p:custDataLst>
              </p:nvPr>
            </p:nvSpPr>
            <p:spPr>
              <a:xfrm>
                <a:off x="1000436" y="1735191"/>
                <a:ext cx="3119636" cy="3874065"/>
              </a:xfrm>
              <a:prstGeom prst="rect">
                <a:avLst/>
              </a:prstGeom>
              <a:solidFill>
                <a:schemeClr val="bg1"/>
              </a:solidFill>
              <a:ln>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66" name="任意形状 65">
                <a:extLst>
                  <a:ext uri="{FF2B5EF4-FFF2-40B4-BE49-F238E27FC236}">
                    <a16:creationId xmlns:a16="http://schemas.microsoft.com/office/drawing/2014/main" id="{3F3A0D28-0785-B291-A40F-B7D668BD9B97}"/>
                  </a:ext>
                </a:extLst>
              </p:cNvPr>
              <p:cNvSpPr/>
              <p:nvPr>
                <p:custDataLst>
                  <p:tags r:id="rId23"/>
                </p:custDataLst>
              </p:nvPr>
            </p:nvSpPr>
            <p:spPr>
              <a:xfrm>
                <a:off x="1008798" y="1731329"/>
                <a:ext cx="3124840" cy="650261"/>
              </a:xfrm>
              <a:custGeom>
                <a:avLst/>
                <a:gdLst>
                  <a:gd name="connsiteX0" fmla="*/ 0 w 12192000"/>
                  <a:gd name="connsiteY0" fmla="*/ 0 h 3182815"/>
                  <a:gd name="connsiteX1" fmla="*/ 12192000 w 12192000"/>
                  <a:gd name="connsiteY1" fmla="*/ 0 h 3182815"/>
                  <a:gd name="connsiteX2" fmla="*/ 12192000 w 12192000"/>
                  <a:gd name="connsiteY2" fmla="*/ 3145025 h 3182815"/>
                  <a:gd name="connsiteX3" fmla="*/ 12143002 w 12192000"/>
                  <a:gd name="connsiteY3" fmla="*/ 3129202 h 3182815"/>
                  <a:gd name="connsiteX4" fmla="*/ 11764108 w 12192000"/>
                  <a:gd name="connsiteY4" fmla="*/ 3042138 h 3182815"/>
                  <a:gd name="connsiteX5" fmla="*/ 7877908 w 12192000"/>
                  <a:gd name="connsiteY5" fmla="*/ 2813538 h 3182815"/>
                  <a:gd name="connsiteX6" fmla="*/ 2708032 w 12192000"/>
                  <a:gd name="connsiteY6" fmla="*/ 3182815 h 3182815"/>
                  <a:gd name="connsiteX7" fmla="*/ 0 w 12192000"/>
                  <a:gd name="connsiteY7" fmla="*/ 2813538 h 31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182815">
                    <a:moveTo>
                      <a:pt x="0" y="0"/>
                    </a:moveTo>
                    <a:lnTo>
                      <a:pt x="12192000" y="0"/>
                    </a:lnTo>
                    <a:lnTo>
                      <a:pt x="12192000" y="3145025"/>
                    </a:lnTo>
                    <a:lnTo>
                      <a:pt x="12143002" y="3129202"/>
                    </a:lnTo>
                    <a:cubicBezTo>
                      <a:pt x="12020184" y="3094846"/>
                      <a:pt x="11893795" y="3065218"/>
                      <a:pt x="11764108" y="3042138"/>
                    </a:cubicBezTo>
                    <a:cubicBezTo>
                      <a:pt x="10726616" y="2857500"/>
                      <a:pt x="9387254" y="2790092"/>
                      <a:pt x="7877908" y="2813538"/>
                    </a:cubicBezTo>
                    <a:cubicBezTo>
                      <a:pt x="6368562" y="2836984"/>
                      <a:pt x="4021016" y="3182815"/>
                      <a:pt x="2708032" y="3182815"/>
                    </a:cubicBezTo>
                    <a:cubicBezTo>
                      <a:pt x="1395046" y="3182815"/>
                      <a:pt x="677008" y="2822330"/>
                      <a:pt x="0" y="2813538"/>
                    </a:cubicBezTo>
                    <a:close/>
                  </a:path>
                </a:pathLst>
              </a:custGeom>
              <a:solidFill>
                <a:srgbClr val="B49A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67" name="平行四边形 66">
                <a:extLst>
                  <a:ext uri="{FF2B5EF4-FFF2-40B4-BE49-F238E27FC236}">
                    <a16:creationId xmlns:a16="http://schemas.microsoft.com/office/drawing/2014/main" id="{76251F0D-BE39-F956-626A-ECB15ECBC727}"/>
                  </a:ext>
                </a:extLst>
              </p:cNvPr>
              <p:cNvSpPr/>
              <p:nvPr>
                <p:custDataLst>
                  <p:tags r:id="rId24"/>
                </p:custDataLst>
              </p:nvPr>
            </p:nvSpPr>
            <p:spPr>
              <a:xfrm>
                <a:off x="3102757" y="1735191"/>
                <a:ext cx="606566"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68" name="平行四边形 67">
                <a:extLst>
                  <a:ext uri="{FF2B5EF4-FFF2-40B4-BE49-F238E27FC236}">
                    <a16:creationId xmlns:a16="http://schemas.microsoft.com/office/drawing/2014/main" id="{703A17BA-F465-D7E4-CAF6-5493BCA26305}"/>
                  </a:ext>
                </a:extLst>
              </p:cNvPr>
              <p:cNvSpPr/>
              <p:nvPr>
                <p:custDataLst>
                  <p:tags r:id="rId25"/>
                </p:custDataLst>
              </p:nvPr>
            </p:nvSpPr>
            <p:spPr>
              <a:xfrm>
                <a:off x="3709323" y="2038830"/>
                <a:ext cx="415953" cy="472011"/>
              </a:xfrm>
              <a:prstGeom prst="parallelogram">
                <a:avLst>
                  <a:gd name="adj" fmla="val 60811"/>
                </a:avLst>
              </a:prstGeom>
              <a:gradFill flip="none" rotWithShape="1">
                <a:gsLst>
                  <a:gs pos="0">
                    <a:schemeClr val="bg1">
                      <a:alpha val="14000"/>
                    </a:schemeClr>
                  </a:gs>
                  <a:gs pos="74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69" name="平行四边形 68">
                <a:extLst>
                  <a:ext uri="{FF2B5EF4-FFF2-40B4-BE49-F238E27FC236}">
                    <a16:creationId xmlns:a16="http://schemas.microsoft.com/office/drawing/2014/main" id="{E8E628F6-04A9-0132-9161-19DB5E46EB77}"/>
                  </a:ext>
                </a:extLst>
              </p:cNvPr>
              <p:cNvSpPr/>
              <p:nvPr>
                <p:custDataLst>
                  <p:tags r:id="rId26"/>
                </p:custDataLst>
              </p:nvPr>
            </p:nvSpPr>
            <p:spPr>
              <a:xfrm>
                <a:off x="3496774" y="1735191"/>
                <a:ext cx="469452"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0" name="文本框 69">
                <a:extLst>
                  <a:ext uri="{FF2B5EF4-FFF2-40B4-BE49-F238E27FC236}">
                    <a16:creationId xmlns:a16="http://schemas.microsoft.com/office/drawing/2014/main" id="{DA14C7E6-3A50-1462-9A00-A9FC690B40A9}"/>
                  </a:ext>
                </a:extLst>
              </p:cNvPr>
              <p:cNvSpPr txBox="1"/>
              <p:nvPr>
                <p:custDataLst>
                  <p:tags r:id="rId27"/>
                </p:custDataLst>
              </p:nvPr>
            </p:nvSpPr>
            <p:spPr>
              <a:xfrm>
                <a:off x="1224407" y="1786553"/>
                <a:ext cx="2732956" cy="467770"/>
              </a:xfrm>
              <a:prstGeom prst="rect">
                <a:avLst/>
              </a:prstGeom>
              <a:noFill/>
            </p:spPr>
            <p:txBody>
              <a:bodyPr wrap="square" lIns="0" tIns="0" rIns="0" bIns="0" rtlCol="0" anchor="ctr" anchorCtr="1">
                <a:spAutoFit/>
              </a:bodyPr>
              <a:lstStyle/>
              <a:p>
                <a:pPr lvl="0" algn="ctr">
                  <a:lnSpc>
                    <a:spcPct val="125000"/>
                  </a:lnSpc>
                  <a:defRPr/>
                </a:pPr>
                <a:r>
                  <a:rPr lang="zh-CN" altLang="en-US" sz="2400" b="1" dirty="0">
                    <a:solidFill>
                      <a:schemeClr val="bg1"/>
                    </a:solidFill>
                    <a:latin typeface="微软雅黑" panose="020B0503020204020204" charset="-122"/>
                    <a:ea typeface="微软雅黑" panose="020B0503020204020204" charset="-122"/>
                  </a:rPr>
                  <a:t>算法检测实验</a:t>
                </a:r>
              </a:p>
            </p:txBody>
          </p:sp>
        </p:grpSp>
        <p:sp>
          <p:nvSpPr>
            <p:cNvPr id="63" name="文本框 62">
              <a:extLst>
                <a:ext uri="{FF2B5EF4-FFF2-40B4-BE49-F238E27FC236}">
                  <a16:creationId xmlns:a16="http://schemas.microsoft.com/office/drawing/2014/main" id="{E1FE2886-C90B-6C01-EAA3-A7305F87FEE4}"/>
                </a:ext>
              </a:extLst>
            </p:cNvPr>
            <p:cNvSpPr txBox="1"/>
            <p:nvPr>
              <p:custDataLst>
                <p:tags r:id="rId20"/>
              </p:custDataLst>
            </p:nvPr>
          </p:nvSpPr>
          <p:spPr>
            <a:xfrm>
              <a:off x="972357" y="4791652"/>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sp>
          <p:nvSpPr>
            <p:cNvPr id="64" name="文本框 63">
              <a:extLst>
                <a:ext uri="{FF2B5EF4-FFF2-40B4-BE49-F238E27FC236}">
                  <a16:creationId xmlns:a16="http://schemas.microsoft.com/office/drawing/2014/main" id="{D1D29FCA-AEF9-D5D8-FAB2-C868F47E9C63}"/>
                </a:ext>
              </a:extLst>
            </p:cNvPr>
            <p:cNvSpPr txBox="1"/>
            <p:nvPr>
              <p:custDataLst>
                <p:tags r:id="rId21"/>
              </p:custDataLst>
            </p:nvPr>
          </p:nvSpPr>
          <p:spPr>
            <a:xfrm>
              <a:off x="972357" y="5169024"/>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grpSp>
      <p:grpSp>
        <p:nvGrpSpPr>
          <p:cNvPr id="71" name="组合 70">
            <a:extLst>
              <a:ext uri="{FF2B5EF4-FFF2-40B4-BE49-F238E27FC236}">
                <a16:creationId xmlns:a16="http://schemas.microsoft.com/office/drawing/2014/main" id="{49A3AD52-94A5-BCBF-4900-AE4504C95974}"/>
              </a:ext>
            </a:extLst>
          </p:cNvPr>
          <p:cNvGrpSpPr/>
          <p:nvPr>
            <p:custDataLst>
              <p:tags r:id="rId5"/>
            </p:custDataLst>
          </p:nvPr>
        </p:nvGrpSpPr>
        <p:grpSpPr>
          <a:xfrm>
            <a:off x="9182367" y="1058663"/>
            <a:ext cx="2786913" cy="3474079"/>
            <a:chOff x="663739" y="2393268"/>
            <a:chExt cx="2010935" cy="3877927"/>
          </a:xfrm>
        </p:grpSpPr>
        <p:grpSp>
          <p:nvGrpSpPr>
            <p:cNvPr id="72" name="组合 71">
              <a:extLst>
                <a:ext uri="{FF2B5EF4-FFF2-40B4-BE49-F238E27FC236}">
                  <a16:creationId xmlns:a16="http://schemas.microsoft.com/office/drawing/2014/main" id="{029E4FB9-1D26-3928-77A7-84DC44531403}"/>
                </a:ext>
              </a:extLst>
            </p:cNvPr>
            <p:cNvGrpSpPr/>
            <p:nvPr/>
          </p:nvGrpSpPr>
          <p:grpSpPr>
            <a:xfrm>
              <a:off x="663739" y="2393268"/>
              <a:ext cx="2010935" cy="3877927"/>
              <a:chOff x="1000436" y="1731329"/>
              <a:chExt cx="3133202" cy="3877927"/>
            </a:xfrm>
          </p:grpSpPr>
          <p:sp>
            <p:nvSpPr>
              <p:cNvPr id="75" name="矩形 74">
                <a:extLst>
                  <a:ext uri="{FF2B5EF4-FFF2-40B4-BE49-F238E27FC236}">
                    <a16:creationId xmlns:a16="http://schemas.microsoft.com/office/drawing/2014/main" id="{84B513B6-6220-64A7-E763-2771372640A0}"/>
                  </a:ext>
                </a:extLst>
              </p:cNvPr>
              <p:cNvSpPr/>
              <p:nvPr>
                <p:custDataLst>
                  <p:tags r:id="rId14"/>
                </p:custDataLst>
              </p:nvPr>
            </p:nvSpPr>
            <p:spPr>
              <a:xfrm>
                <a:off x="1000436" y="1735191"/>
                <a:ext cx="3119636" cy="3874065"/>
              </a:xfrm>
              <a:prstGeom prst="rect">
                <a:avLst/>
              </a:prstGeom>
              <a:solidFill>
                <a:schemeClr val="bg1"/>
              </a:solidFill>
              <a:ln>
                <a:gradFill>
                  <a:gsLst>
                    <a:gs pos="0">
                      <a:schemeClr val="accent1">
                        <a:alpha val="0"/>
                      </a:schemeClr>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6" name="任意形状 65">
                <a:extLst>
                  <a:ext uri="{FF2B5EF4-FFF2-40B4-BE49-F238E27FC236}">
                    <a16:creationId xmlns:a16="http://schemas.microsoft.com/office/drawing/2014/main" id="{A04A4C48-5C45-99F0-5AB8-3A545821A8A7}"/>
                  </a:ext>
                </a:extLst>
              </p:cNvPr>
              <p:cNvSpPr/>
              <p:nvPr>
                <p:custDataLst>
                  <p:tags r:id="rId15"/>
                </p:custDataLst>
              </p:nvPr>
            </p:nvSpPr>
            <p:spPr>
              <a:xfrm>
                <a:off x="1008798" y="1731329"/>
                <a:ext cx="3124840" cy="650261"/>
              </a:xfrm>
              <a:custGeom>
                <a:avLst/>
                <a:gdLst>
                  <a:gd name="connsiteX0" fmla="*/ 0 w 12192000"/>
                  <a:gd name="connsiteY0" fmla="*/ 0 h 3182815"/>
                  <a:gd name="connsiteX1" fmla="*/ 12192000 w 12192000"/>
                  <a:gd name="connsiteY1" fmla="*/ 0 h 3182815"/>
                  <a:gd name="connsiteX2" fmla="*/ 12192000 w 12192000"/>
                  <a:gd name="connsiteY2" fmla="*/ 3145025 h 3182815"/>
                  <a:gd name="connsiteX3" fmla="*/ 12143002 w 12192000"/>
                  <a:gd name="connsiteY3" fmla="*/ 3129202 h 3182815"/>
                  <a:gd name="connsiteX4" fmla="*/ 11764108 w 12192000"/>
                  <a:gd name="connsiteY4" fmla="*/ 3042138 h 3182815"/>
                  <a:gd name="connsiteX5" fmla="*/ 7877908 w 12192000"/>
                  <a:gd name="connsiteY5" fmla="*/ 2813538 h 3182815"/>
                  <a:gd name="connsiteX6" fmla="*/ 2708032 w 12192000"/>
                  <a:gd name="connsiteY6" fmla="*/ 3182815 h 3182815"/>
                  <a:gd name="connsiteX7" fmla="*/ 0 w 12192000"/>
                  <a:gd name="connsiteY7" fmla="*/ 2813538 h 31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182815">
                    <a:moveTo>
                      <a:pt x="0" y="0"/>
                    </a:moveTo>
                    <a:lnTo>
                      <a:pt x="12192000" y="0"/>
                    </a:lnTo>
                    <a:lnTo>
                      <a:pt x="12192000" y="3145025"/>
                    </a:lnTo>
                    <a:lnTo>
                      <a:pt x="12143002" y="3129202"/>
                    </a:lnTo>
                    <a:cubicBezTo>
                      <a:pt x="12020184" y="3094846"/>
                      <a:pt x="11893795" y="3065218"/>
                      <a:pt x="11764108" y="3042138"/>
                    </a:cubicBezTo>
                    <a:cubicBezTo>
                      <a:pt x="10726616" y="2857500"/>
                      <a:pt x="9387254" y="2790092"/>
                      <a:pt x="7877908" y="2813538"/>
                    </a:cubicBezTo>
                    <a:cubicBezTo>
                      <a:pt x="6368562" y="2836984"/>
                      <a:pt x="4021016" y="3182815"/>
                      <a:pt x="2708032" y="3182815"/>
                    </a:cubicBezTo>
                    <a:cubicBezTo>
                      <a:pt x="1395046" y="3182815"/>
                      <a:pt x="677008" y="2822330"/>
                      <a:pt x="0" y="2813538"/>
                    </a:cubicBezTo>
                    <a:close/>
                  </a:path>
                </a:pathLst>
              </a:custGeom>
              <a:solidFill>
                <a:srgbClr val="B49A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77" name="平行四边形 76">
                <a:extLst>
                  <a:ext uri="{FF2B5EF4-FFF2-40B4-BE49-F238E27FC236}">
                    <a16:creationId xmlns:a16="http://schemas.microsoft.com/office/drawing/2014/main" id="{B587C21F-256F-3890-829E-B59BCA30100D}"/>
                  </a:ext>
                </a:extLst>
              </p:cNvPr>
              <p:cNvSpPr/>
              <p:nvPr>
                <p:custDataLst>
                  <p:tags r:id="rId16"/>
                </p:custDataLst>
              </p:nvPr>
            </p:nvSpPr>
            <p:spPr>
              <a:xfrm>
                <a:off x="3102757" y="1735191"/>
                <a:ext cx="606566"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8" name="平行四边形 77">
                <a:extLst>
                  <a:ext uri="{FF2B5EF4-FFF2-40B4-BE49-F238E27FC236}">
                    <a16:creationId xmlns:a16="http://schemas.microsoft.com/office/drawing/2014/main" id="{AF372133-9B26-CCC2-A4E6-11ABA5D4E723}"/>
                  </a:ext>
                </a:extLst>
              </p:cNvPr>
              <p:cNvSpPr/>
              <p:nvPr>
                <p:custDataLst>
                  <p:tags r:id="rId17"/>
                </p:custDataLst>
              </p:nvPr>
            </p:nvSpPr>
            <p:spPr>
              <a:xfrm>
                <a:off x="3709323" y="2038830"/>
                <a:ext cx="415953" cy="472011"/>
              </a:xfrm>
              <a:prstGeom prst="parallelogram">
                <a:avLst>
                  <a:gd name="adj" fmla="val 60811"/>
                </a:avLst>
              </a:prstGeom>
              <a:gradFill flip="none" rotWithShape="1">
                <a:gsLst>
                  <a:gs pos="0">
                    <a:schemeClr val="bg1">
                      <a:alpha val="14000"/>
                    </a:schemeClr>
                  </a:gs>
                  <a:gs pos="74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9" name="平行四边形 78">
                <a:extLst>
                  <a:ext uri="{FF2B5EF4-FFF2-40B4-BE49-F238E27FC236}">
                    <a16:creationId xmlns:a16="http://schemas.microsoft.com/office/drawing/2014/main" id="{0C465228-D922-7EA7-9E5F-18559B8DB94D}"/>
                  </a:ext>
                </a:extLst>
              </p:cNvPr>
              <p:cNvSpPr/>
              <p:nvPr>
                <p:custDataLst>
                  <p:tags r:id="rId18"/>
                </p:custDataLst>
              </p:nvPr>
            </p:nvSpPr>
            <p:spPr>
              <a:xfrm>
                <a:off x="3496774" y="1735191"/>
                <a:ext cx="469452" cy="617854"/>
              </a:xfrm>
              <a:prstGeom prst="parallelogram">
                <a:avLst>
                  <a:gd name="adj" fmla="val 51000"/>
                </a:avLst>
              </a:prstGeom>
              <a:gradFill flip="none" rotWithShape="1">
                <a:gsLst>
                  <a:gs pos="0">
                    <a:schemeClr val="bg1">
                      <a:alpha val="16000"/>
                    </a:schemeClr>
                  </a:gs>
                  <a:gs pos="7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80" name="文本框 79">
                <a:extLst>
                  <a:ext uri="{FF2B5EF4-FFF2-40B4-BE49-F238E27FC236}">
                    <a16:creationId xmlns:a16="http://schemas.microsoft.com/office/drawing/2014/main" id="{756460A7-88A1-5561-0177-90F53BB0A8B0}"/>
                  </a:ext>
                </a:extLst>
              </p:cNvPr>
              <p:cNvSpPr txBox="1"/>
              <p:nvPr>
                <p:custDataLst>
                  <p:tags r:id="rId19"/>
                </p:custDataLst>
              </p:nvPr>
            </p:nvSpPr>
            <p:spPr>
              <a:xfrm>
                <a:off x="1224407" y="1786319"/>
                <a:ext cx="2732956" cy="468236"/>
              </a:xfrm>
              <a:prstGeom prst="rect">
                <a:avLst/>
              </a:prstGeom>
              <a:noFill/>
            </p:spPr>
            <p:txBody>
              <a:bodyPr wrap="square" lIns="0" tIns="0" rIns="0" bIns="0" rtlCol="0" anchor="ctr" anchorCtr="1">
                <a:spAutoFit/>
              </a:bodyPr>
              <a:lstStyle/>
              <a:p>
                <a:pPr lvl="0" algn="ctr">
                  <a:lnSpc>
                    <a:spcPct val="125000"/>
                  </a:lnSpc>
                  <a:defRPr/>
                </a:pPr>
                <a:r>
                  <a:rPr lang="zh-CN" altLang="en-US" sz="2400" b="1" dirty="0">
                    <a:solidFill>
                      <a:schemeClr val="bg1"/>
                    </a:solidFill>
                    <a:latin typeface="微软雅黑" panose="020B0503020204020204" charset="-122"/>
                    <a:ea typeface="微软雅黑" panose="020B0503020204020204" charset="-122"/>
                  </a:rPr>
                  <a:t>论文撰写</a:t>
                </a:r>
              </a:p>
            </p:txBody>
          </p:sp>
        </p:grpSp>
        <p:sp>
          <p:nvSpPr>
            <p:cNvPr id="73" name="文本框 72">
              <a:extLst>
                <a:ext uri="{FF2B5EF4-FFF2-40B4-BE49-F238E27FC236}">
                  <a16:creationId xmlns:a16="http://schemas.microsoft.com/office/drawing/2014/main" id="{C533CB1F-73D4-5556-EC26-42BDD3E5B784}"/>
                </a:ext>
              </a:extLst>
            </p:cNvPr>
            <p:cNvSpPr txBox="1"/>
            <p:nvPr>
              <p:custDataLst>
                <p:tags r:id="rId12"/>
              </p:custDataLst>
            </p:nvPr>
          </p:nvSpPr>
          <p:spPr>
            <a:xfrm>
              <a:off x="972357" y="4791652"/>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sp>
          <p:nvSpPr>
            <p:cNvPr id="74" name="文本框 73">
              <a:extLst>
                <a:ext uri="{FF2B5EF4-FFF2-40B4-BE49-F238E27FC236}">
                  <a16:creationId xmlns:a16="http://schemas.microsoft.com/office/drawing/2014/main" id="{2EC58148-8FA0-1B4E-FA88-D4CEE595589E}"/>
                </a:ext>
              </a:extLst>
            </p:cNvPr>
            <p:cNvSpPr txBox="1"/>
            <p:nvPr>
              <p:custDataLst>
                <p:tags r:id="rId13"/>
              </p:custDataLst>
            </p:nvPr>
          </p:nvSpPr>
          <p:spPr>
            <a:xfrm>
              <a:off x="972357" y="5169024"/>
              <a:ext cx="1384995" cy="3589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endParaRPr kumimoji="0" lang="en-US" altLang="zh-CN" sz="2000" i="0" u="none" strike="noStrike" cap="none" spc="0" normalizeH="0" baseline="0" dirty="0">
                <a:ln>
                  <a:noFill/>
                </a:ln>
                <a:solidFill>
                  <a:srgbClr val="5E5E5E"/>
                </a:solidFill>
                <a:effectLst/>
                <a:uFillTx/>
                <a:latin typeface="Source Han Sans CN Regular" panose="020B0500000000000000" pitchFamily="34" charset="-128"/>
                <a:ea typeface="Source Han Sans CN Regular" panose="020B0500000000000000" pitchFamily="34" charset="-128"/>
                <a:sym typeface="Helvetica Neue"/>
              </a:endParaRPr>
            </a:p>
          </p:txBody>
        </p:sp>
      </p:grpSp>
      <p:pic>
        <p:nvPicPr>
          <p:cNvPr id="1026" name="Picture 2">
            <a:extLst>
              <a:ext uri="{FF2B5EF4-FFF2-40B4-BE49-F238E27FC236}">
                <a16:creationId xmlns:a16="http://schemas.microsoft.com/office/drawing/2014/main" id="{0CCD4A29-11E8-B7E6-69BA-246AC72DC397}"/>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685286" y="3689837"/>
            <a:ext cx="1986415" cy="787609"/>
          </a:xfrm>
          <a:prstGeom prst="rect">
            <a:avLst/>
          </a:prstGeom>
          <a:noFill/>
          <a:extLst>
            <a:ext uri="{909E8E84-426E-40DD-AFC4-6F175D3DCCD1}">
              <a14:hiddenFill xmlns:a14="http://schemas.microsoft.com/office/drawing/2010/main">
                <a:solidFill>
                  <a:srgbClr val="FFFFFF"/>
                </a:solidFill>
              </a14:hiddenFill>
            </a:ext>
          </a:extLst>
        </p:spPr>
      </p:pic>
      <p:sp>
        <p:nvSpPr>
          <p:cNvPr id="81" name="箭头: 右 80">
            <a:extLst>
              <a:ext uri="{FF2B5EF4-FFF2-40B4-BE49-F238E27FC236}">
                <a16:creationId xmlns:a16="http://schemas.microsoft.com/office/drawing/2014/main" id="{9CA665BF-B41E-D2EC-E80D-30F99E7320B0}"/>
              </a:ext>
            </a:extLst>
          </p:cNvPr>
          <p:cNvSpPr/>
          <p:nvPr/>
        </p:nvSpPr>
        <p:spPr>
          <a:xfrm>
            <a:off x="2966645" y="2549668"/>
            <a:ext cx="490051" cy="432000"/>
          </a:xfrm>
          <a:prstGeom prst="rightArrow">
            <a:avLst/>
          </a:prstGeom>
          <a:solidFill>
            <a:srgbClr val="B49A8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箭头: 右 81">
            <a:extLst>
              <a:ext uri="{FF2B5EF4-FFF2-40B4-BE49-F238E27FC236}">
                <a16:creationId xmlns:a16="http://schemas.microsoft.com/office/drawing/2014/main" id="{6D55105B-B3DF-8F7E-3558-671E625B80BE}"/>
              </a:ext>
            </a:extLst>
          </p:cNvPr>
          <p:cNvSpPr/>
          <p:nvPr/>
        </p:nvSpPr>
        <p:spPr>
          <a:xfrm>
            <a:off x="5947042" y="2514811"/>
            <a:ext cx="490051" cy="432000"/>
          </a:xfrm>
          <a:prstGeom prst="rightArrow">
            <a:avLst/>
          </a:prstGeom>
          <a:solidFill>
            <a:srgbClr val="B49A8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箭头: 右 82">
            <a:extLst>
              <a:ext uri="{FF2B5EF4-FFF2-40B4-BE49-F238E27FC236}">
                <a16:creationId xmlns:a16="http://schemas.microsoft.com/office/drawing/2014/main" id="{12C48DBD-3476-78D3-7BF2-BCED08398E4C}"/>
              </a:ext>
            </a:extLst>
          </p:cNvPr>
          <p:cNvSpPr/>
          <p:nvPr/>
        </p:nvSpPr>
        <p:spPr>
          <a:xfrm>
            <a:off x="8918652" y="2511242"/>
            <a:ext cx="490051" cy="432000"/>
          </a:xfrm>
          <a:prstGeom prst="rightArrow">
            <a:avLst/>
          </a:prstGeom>
          <a:solidFill>
            <a:srgbClr val="B49A8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文本框 83">
            <a:extLst>
              <a:ext uri="{FF2B5EF4-FFF2-40B4-BE49-F238E27FC236}">
                <a16:creationId xmlns:a16="http://schemas.microsoft.com/office/drawing/2014/main" id="{276B89B6-1343-0A5F-0511-824AB39792B3}"/>
              </a:ext>
            </a:extLst>
          </p:cNvPr>
          <p:cNvSpPr txBox="1"/>
          <p:nvPr/>
        </p:nvSpPr>
        <p:spPr>
          <a:xfrm>
            <a:off x="6379127" y="1770905"/>
            <a:ext cx="2645266" cy="255454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使用深度学习算法验证</a:t>
            </a:r>
            <a:r>
              <a:rPr lang="en-US" altLang="zh-CN" sz="2000" b="1" dirty="0">
                <a:latin typeface="微软雅黑" panose="020B0503020204020204" pitchFamily="34" charset="-122"/>
                <a:ea typeface="微软雅黑" panose="020B0503020204020204" pitchFamily="34" charset="-122"/>
              </a:rPr>
              <a:t>AIGC</a:t>
            </a:r>
            <a:r>
              <a:rPr lang="zh-CN" altLang="en-US" sz="2000" b="1" dirty="0">
                <a:latin typeface="微软雅黑" panose="020B0503020204020204" pitchFamily="34" charset="-122"/>
                <a:ea typeface="微软雅黑" panose="020B0503020204020204" pitchFamily="34" charset="-122"/>
              </a:rPr>
              <a:t>增广的数据集的效果。其中经过多次</a:t>
            </a:r>
            <a:r>
              <a:rPr lang="zh-CN" altLang="en-US" sz="2000" b="1" dirty="0">
                <a:solidFill>
                  <a:srgbClr val="FF0000"/>
                </a:solidFill>
                <a:latin typeface="微软雅黑" panose="020B0503020204020204" pitchFamily="34" charset="-122"/>
                <a:ea typeface="微软雅黑" panose="020B0503020204020204" pitchFamily="34" charset="-122"/>
              </a:rPr>
              <a:t>更改生成的数据集，调优参数，再次验证的过程</a:t>
            </a:r>
            <a:r>
              <a:rPr lang="zh-CN" altLang="en-US" sz="2000" b="1" dirty="0">
                <a:latin typeface="微软雅黑" panose="020B0503020204020204" pitchFamily="34" charset="-122"/>
                <a:ea typeface="微软雅黑" panose="020B0503020204020204" pitchFamily="34" charset="-122"/>
              </a:rPr>
              <a:t>，最终实现对目标检测正确率的提高。</a:t>
            </a:r>
          </a:p>
        </p:txBody>
      </p:sp>
      <p:sp>
        <p:nvSpPr>
          <p:cNvPr id="85" name="文本框 84">
            <a:extLst>
              <a:ext uri="{FF2B5EF4-FFF2-40B4-BE49-F238E27FC236}">
                <a16:creationId xmlns:a16="http://schemas.microsoft.com/office/drawing/2014/main" id="{84A8D63D-F86E-D4CA-289C-3EE023393740}"/>
              </a:ext>
            </a:extLst>
          </p:cNvPr>
          <p:cNvSpPr txBox="1"/>
          <p:nvPr/>
        </p:nvSpPr>
        <p:spPr>
          <a:xfrm>
            <a:off x="9408703" y="2082973"/>
            <a:ext cx="2645266"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最后总结整理前中期进行的实验与数据集，进行论文的撰写与修改工作。</a:t>
            </a:r>
          </a:p>
        </p:txBody>
      </p:sp>
      <p:grpSp>
        <p:nvGrpSpPr>
          <p:cNvPr id="86" name="组合 85">
            <a:extLst>
              <a:ext uri="{FF2B5EF4-FFF2-40B4-BE49-F238E27FC236}">
                <a16:creationId xmlns:a16="http://schemas.microsoft.com/office/drawing/2014/main" id="{FA1FDB03-EBB6-E049-AD16-9C99D13F3E8E}"/>
              </a:ext>
            </a:extLst>
          </p:cNvPr>
          <p:cNvGrpSpPr/>
          <p:nvPr/>
        </p:nvGrpSpPr>
        <p:grpSpPr>
          <a:xfrm>
            <a:off x="580496" y="4826041"/>
            <a:ext cx="9268354" cy="1813439"/>
            <a:chOff x="807615" y="1527011"/>
            <a:chExt cx="5129552" cy="4606584"/>
          </a:xfrm>
        </p:grpSpPr>
        <p:grpSp>
          <p:nvGrpSpPr>
            <p:cNvPr id="87" name="组合 86">
              <a:extLst>
                <a:ext uri="{FF2B5EF4-FFF2-40B4-BE49-F238E27FC236}">
                  <a16:creationId xmlns:a16="http://schemas.microsoft.com/office/drawing/2014/main" id="{F7DB1DFF-99C6-EA8F-AA53-B15096C15BFF}"/>
                </a:ext>
              </a:extLst>
            </p:cNvPr>
            <p:cNvGrpSpPr/>
            <p:nvPr/>
          </p:nvGrpSpPr>
          <p:grpSpPr>
            <a:xfrm>
              <a:off x="807615" y="1527011"/>
              <a:ext cx="5129552" cy="4606584"/>
              <a:chOff x="803929" y="1527011"/>
              <a:chExt cx="5129552" cy="4606584"/>
            </a:xfrm>
          </p:grpSpPr>
          <p:sp>
            <p:nvSpPr>
              <p:cNvPr id="96" name="任意多边形 3">
                <a:extLst>
                  <a:ext uri="{FF2B5EF4-FFF2-40B4-BE49-F238E27FC236}">
                    <a16:creationId xmlns:a16="http://schemas.microsoft.com/office/drawing/2014/main" id="{BBD30390-D495-1DE7-FD86-9A2C790C1AF7}"/>
                  </a:ext>
                </a:extLst>
              </p:cNvPr>
              <p:cNvSpPr/>
              <p:nvPr/>
            </p:nvSpPr>
            <p:spPr>
              <a:xfrm>
                <a:off x="803929" y="2165384"/>
                <a:ext cx="5129552" cy="3968211"/>
              </a:xfrm>
              <a:custGeom>
                <a:avLst/>
                <a:gdLst/>
                <a:ahLst/>
                <a:cxnLst/>
                <a:rect l="0" t="0" r="0" b="0"/>
                <a:pathLst>
                  <a:path w="5217797" h="4837464">
                    <a:moveTo>
                      <a:pt x="215853" y="0"/>
                    </a:moveTo>
                    <a:lnTo>
                      <a:pt x="864652" y="0"/>
                    </a:lnTo>
                    <a:cubicBezTo>
                      <a:pt x="897090" y="0"/>
                      <a:pt x="925567" y="21746"/>
                      <a:pt x="934110" y="53039"/>
                    </a:cubicBezTo>
                    <a:lnTo>
                      <a:pt x="920375" y="2726"/>
                    </a:lnTo>
                    <a:cubicBezTo>
                      <a:pt x="979756" y="162403"/>
                      <a:pt x="1118772" y="274443"/>
                      <a:pt x="1280796" y="274443"/>
                    </a:cubicBezTo>
                    <a:lnTo>
                      <a:pt x="3851274" y="274443"/>
                    </a:lnTo>
                    <a:cubicBezTo>
                      <a:pt x="4013298" y="274443"/>
                      <a:pt x="4152314" y="162403"/>
                      <a:pt x="4211696" y="2726"/>
                    </a:cubicBezTo>
                    <a:lnTo>
                      <a:pt x="4197961" y="53039"/>
                    </a:lnTo>
                    <a:cubicBezTo>
                      <a:pt x="4206504" y="21746"/>
                      <a:pt x="4234982" y="0"/>
                      <a:pt x="4267420" y="0"/>
                    </a:cubicBezTo>
                    <a:lnTo>
                      <a:pt x="5001943" y="0"/>
                    </a:lnTo>
                    <a:cubicBezTo>
                      <a:pt x="5121155" y="0"/>
                      <a:pt x="5217796" y="109915"/>
                      <a:pt x="5217796" y="245501"/>
                    </a:cubicBezTo>
                    <a:lnTo>
                      <a:pt x="5217796" y="4591962"/>
                    </a:lnTo>
                    <a:cubicBezTo>
                      <a:pt x="5217796" y="4727548"/>
                      <a:pt x="5121155" y="4837463"/>
                      <a:pt x="5001943" y="4837463"/>
                    </a:cubicBezTo>
                    <a:lnTo>
                      <a:pt x="215853" y="4837463"/>
                    </a:lnTo>
                    <a:cubicBezTo>
                      <a:pt x="96641" y="4837463"/>
                      <a:pt x="0" y="4727548"/>
                      <a:pt x="0" y="4591962"/>
                    </a:cubicBezTo>
                    <a:lnTo>
                      <a:pt x="0" y="245501"/>
                    </a:lnTo>
                    <a:cubicBezTo>
                      <a:pt x="0" y="109915"/>
                      <a:pt x="96641" y="0"/>
                      <a:pt x="215853" y="0"/>
                    </a:cubicBezTo>
                    <a:close/>
                  </a:path>
                </a:pathLst>
              </a:custGeom>
              <a:solidFill>
                <a:schemeClr val="bg1"/>
              </a:solidFill>
              <a:ln>
                <a:noFill/>
              </a:ln>
              <a:effectLst>
                <a:outerShdw blurRad="190500" sx="102000" sy="102000" algn="ctr" rotWithShape="0">
                  <a:schemeClr val="accent1">
                    <a:lumMod val="50000"/>
                    <a:alpha val="27000"/>
                  </a:schemeClr>
                </a:outerShdw>
                <a:reflection blurRad="12700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97" name="圆角矩形 5">
                <a:extLst>
                  <a:ext uri="{FF2B5EF4-FFF2-40B4-BE49-F238E27FC236}">
                    <a16:creationId xmlns:a16="http://schemas.microsoft.com/office/drawing/2014/main" id="{2D911B05-8F58-DFFF-F8E0-753AAE399010}"/>
                  </a:ext>
                </a:extLst>
              </p:cNvPr>
              <p:cNvSpPr/>
              <p:nvPr/>
            </p:nvSpPr>
            <p:spPr>
              <a:xfrm>
                <a:off x="1664008" y="1527011"/>
                <a:ext cx="3334934" cy="1058125"/>
              </a:xfrm>
              <a:prstGeom prst="roundRect">
                <a:avLst>
                  <a:gd name="adj" fmla="val 50000"/>
                </a:avLst>
              </a:prstGeom>
              <a:gradFill flip="none" rotWithShape="1">
                <a:gsLst>
                  <a:gs pos="0">
                    <a:schemeClr val="accent4">
                      <a:lumMod val="50000"/>
                    </a:schemeClr>
                  </a:gs>
                  <a:gs pos="67000">
                    <a:srgbClr val="B49A84"/>
                  </a:gs>
                </a:gsLst>
                <a:lin ang="2700000" scaled="1"/>
                <a:tileRect/>
              </a:gradFill>
              <a:ln w="12700" cap="flat" cmpd="sng" algn="ctr">
                <a:noFill/>
                <a:prstDash val="solid"/>
                <a:miter lim="800000"/>
              </a:ln>
              <a:effectLst/>
            </p:spPr>
            <p:txBody>
              <a:bodyPr rtlCol="0" anchor="ctr"/>
              <a:lstStyle/>
              <a:p>
                <a:pPr algn="ctr"/>
                <a:r>
                  <a:rPr lang="zh-CN" altLang="en-US" b="1" kern="0" dirty="0">
                    <a:solidFill>
                      <a:prstClr val="white"/>
                    </a:solidFill>
                    <a:latin typeface="微软雅黑" panose="020B0503020204020204" charset="-122"/>
                    <a:ea typeface="微软雅黑" panose="020B0503020204020204" charset="-122"/>
                  </a:rPr>
                  <a:t>成员分工情况</a:t>
                </a:r>
                <a:endParaRPr lang="zh-CN" altLang="en-US" b="1" kern="0" dirty="0">
                  <a:solidFill>
                    <a:srgbClr val="FFC000"/>
                  </a:solidFill>
                  <a:latin typeface="微软雅黑" panose="020B0503020204020204" charset="-122"/>
                  <a:ea typeface="微软雅黑" panose="020B0503020204020204" charset="-122"/>
                </a:endParaRPr>
              </a:p>
            </p:txBody>
          </p:sp>
        </p:grpSp>
        <p:sp>
          <p:nvSpPr>
            <p:cNvPr id="88" name="与广西灵山县精品果园…">
              <a:extLst>
                <a:ext uri="{FF2B5EF4-FFF2-40B4-BE49-F238E27FC236}">
                  <a16:creationId xmlns:a16="http://schemas.microsoft.com/office/drawing/2014/main" id="{3A6F4DE1-5D3E-57FF-DE36-A992B97B26EC}"/>
                </a:ext>
              </a:extLst>
            </p:cNvPr>
            <p:cNvSpPr txBox="1"/>
            <p:nvPr>
              <p:custDataLst>
                <p:tags r:id="rId6"/>
              </p:custDataLst>
            </p:nvPr>
          </p:nvSpPr>
          <p:spPr>
            <a:xfrm>
              <a:off x="1359561" y="3421022"/>
              <a:ext cx="49856" cy="367802"/>
            </a:xfrm>
            <a:prstGeom prst="rect">
              <a:avLst/>
            </a:prstGeom>
            <a:ln w="12700">
              <a:miter lim="400000"/>
            </a:ln>
          </p:spPr>
          <p:txBody>
            <a:bodyPr wrap="none" lIns="24811" tIns="24811" rIns="24811" bIns="24811" anchor="ctr">
              <a:spAutoFit/>
            </a:bodyPr>
            <a:lstStyle>
              <a:defPPr>
                <a:defRPr lang="zh-CN"/>
              </a:defPPr>
              <a:lvl1pPr>
                <a:lnSpc>
                  <a:spcPct val="90000"/>
                </a:lnSpc>
                <a:defRPr sz="1400">
                  <a:solidFill>
                    <a:schemeClr val="accent1"/>
                  </a:solidFill>
                  <a:latin typeface="微软雅黑" panose="020B0503020204020204" charset="-122"/>
                  <a:ea typeface="微软雅黑" panose="020B0503020204020204" charset="-122"/>
                  <a:cs typeface="+mn-ea"/>
                </a:defRPr>
              </a:lvl1pPr>
            </a:lstStyle>
            <a:p>
              <a:endParaRPr dirty="0">
                <a:sym typeface="+mn-lt"/>
              </a:endParaRPr>
            </a:p>
          </p:txBody>
        </p:sp>
        <p:sp>
          <p:nvSpPr>
            <p:cNvPr id="89" name="1.提升消费者接受度…">
              <a:extLst>
                <a:ext uri="{FF2B5EF4-FFF2-40B4-BE49-F238E27FC236}">
                  <a16:creationId xmlns:a16="http://schemas.microsoft.com/office/drawing/2014/main" id="{507FB911-DA7E-B3E1-5F3F-21D4E8FD2583}"/>
                </a:ext>
              </a:extLst>
            </p:cNvPr>
            <p:cNvSpPr txBox="1"/>
            <p:nvPr/>
          </p:nvSpPr>
          <p:spPr>
            <a:xfrm>
              <a:off x="2308016" y="5314350"/>
              <a:ext cx="49856" cy="539454"/>
            </a:xfrm>
            <a:prstGeom prst="rect">
              <a:avLst/>
            </a:prstGeom>
            <a:ln w="12700">
              <a:miter lim="400000"/>
            </a:ln>
          </p:spPr>
          <p:txBody>
            <a:bodyPr wrap="none" lIns="24811" tIns="24811" rIns="24811" bIns="24811" anchor="ctr">
              <a:spAutoFit/>
            </a:bodyPr>
            <a:lstStyle/>
            <a:p>
              <a:pPr algn="ctr">
                <a:defRPr sz="4000">
                  <a:solidFill>
                    <a:srgbClr val="228B22"/>
                  </a:solidFill>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pPr>
              <a:endParaRPr lang="en-US" altLang="zh-CN" sz="2000" b="1" dirty="0">
                <a:solidFill>
                  <a:schemeClr val="accent2"/>
                </a:solidFill>
                <a:latin typeface="微软雅黑" panose="020B0503020204020204" charset="-122"/>
                <a:ea typeface="微软雅黑" panose="020B0503020204020204" charset="-122"/>
                <a:cs typeface="+mn-ea"/>
                <a:sym typeface="+mn-lt"/>
              </a:endParaRPr>
            </a:p>
          </p:txBody>
        </p:sp>
        <p:sp>
          <p:nvSpPr>
            <p:cNvPr id="90" name="2.打造优质农特产品品牌形象…">
              <a:extLst>
                <a:ext uri="{FF2B5EF4-FFF2-40B4-BE49-F238E27FC236}">
                  <a16:creationId xmlns:a16="http://schemas.microsoft.com/office/drawing/2014/main" id="{DEE3D25E-C4F2-94C4-5EF8-B57D6CD907D3}"/>
                </a:ext>
              </a:extLst>
            </p:cNvPr>
            <p:cNvSpPr txBox="1"/>
            <p:nvPr/>
          </p:nvSpPr>
          <p:spPr>
            <a:xfrm>
              <a:off x="3774747" y="5286085"/>
              <a:ext cx="49856" cy="539454"/>
            </a:xfrm>
            <a:prstGeom prst="rect">
              <a:avLst/>
            </a:prstGeom>
            <a:ln w="12700">
              <a:miter lim="400000"/>
            </a:ln>
          </p:spPr>
          <p:txBody>
            <a:bodyPr wrap="none" lIns="24811" tIns="24811" rIns="24811" bIns="24811" anchor="ctr">
              <a:spAutoFit/>
            </a:bodyPr>
            <a:lstStyle/>
            <a:p>
              <a:pPr>
                <a:defRPr sz="4000">
                  <a:solidFill>
                    <a:srgbClr val="228B22"/>
                  </a:solidFill>
                  <a:latin typeface="Lantinghei SC Demibold" panose="02000000000000000000" charset="-122"/>
                  <a:ea typeface="Lantinghei SC Demibold" panose="02000000000000000000" charset="-122"/>
                  <a:cs typeface="Lantinghei SC Demibold" panose="02000000000000000000" charset="-122"/>
                  <a:sym typeface="Lantinghei SC Demibold" panose="02000000000000000000" charset="-122"/>
                </a:defRPr>
              </a:pPr>
              <a:endParaRPr lang="en-US" altLang="zh-CN" sz="2000" b="1" dirty="0">
                <a:solidFill>
                  <a:schemeClr val="accent2"/>
                </a:solidFill>
                <a:latin typeface="微软雅黑" panose="020B0503020204020204" charset="-122"/>
                <a:ea typeface="微软雅黑" panose="020B0503020204020204" charset="-122"/>
                <a:cs typeface="+mn-ea"/>
                <a:sym typeface="+mn-lt"/>
              </a:endParaRPr>
            </a:p>
          </p:txBody>
        </p:sp>
        <p:sp>
          <p:nvSpPr>
            <p:cNvPr id="91" name="与广西灵山县精品果园…">
              <a:extLst>
                <a:ext uri="{FF2B5EF4-FFF2-40B4-BE49-F238E27FC236}">
                  <a16:creationId xmlns:a16="http://schemas.microsoft.com/office/drawing/2014/main" id="{083792B6-6B01-26C4-D2AD-F1155CEBED4E}"/>
                </a:ext>
              </a:extLst>
            </p:cNvPr>
            <p:cNvSpPr txBox="1"/>
            <p:nvPr>
              <p:custDataLst>
                <p:tags r:id="rId7"/>
              </p:custDataLst>
            </p:nvPr>
          </p:nvSpPr>
          <p:spPr>
            <a:xfrm>
              <a:off x="2963389" y="3421022"/>
              <a:ext cx="49856" cy="367802"/>
            </a:xfrm>
            <a:prstGeom prst="rect">
              <a:avLst/>
            </a:prstGeom>
            <a:ln w="12700">
              <a:miter lim="400000"/>
            </a:ln>
          </p:spPr>
          <p:txBody>
            <a:bodyPr wrap="none" lIns="24811" tIns="24811" rIns="24811" bIns="24811" anchor="ctr">
              <a:spAutoFit/>
            </a:bodyPr>
            <a:lstStyle>
              <a:defPPr>
                <a:defRPr lang="zh-CN"/>
              </a:defPPr>
              <a:lvl1pPr>
                <a:lnSpc>
                  <a:spcPct val="90000"/>
                </a:lnSpc>
                <a:defRPr sz="1400">
                  <a:solidFill>
                    <a:schemeClr val="accent1"/>
                  </a:solidFill>
                  <a:latin typeface="微软雅黑" panose="020B0503020204020204" charset="-122"/>
                  <a:ea typeface="微软雅黑" panose="020B0503020204020204" charset="-122"/>
                  <a:cs typeface="+mn-ea"/>
                </a:defRPr>
              </a:lvl1pPr>
            </a:lstStyle>
            <a:p>
              <a:endParaRPr dirty="0">
                <a:sym typeface="+mn-lt"/>
              </a:endParaRPr>
            </a:p>
          </p:txBody>
        </p:sp>
        <p:sp>
          <p:nvSpPr>
            <p:cNvPr id="92" name="与广西灵山县精品果园…">
              <a:extLst>
                <a:ext uri="{FF2B5EF4-FFF2-40B4-BE49-F238E27FC236}">
                  <a16:creationId xmlns:a16="http://schemas.microsoft.com/office/drawing/2014/main" id="{EFF6B301-F9C1-7432-38B0-29DA9BC711BE}"/>
                </a:ext>
              </a:extLst>
            </p:cNvPr>
            <p:cNvSpPr txBox="1"/>
            <p:nvPr>
              <p:custDataLst>
                <p:tags r:id="rId8"/>
              </p:custDataLst>
            </p:nvPr>
          </p:nvSpPr>
          <p:spPr>
            <a:xfrm>
              <a:off x="4567218" y="3421022"/>
              <a:ext cx="49856" cy="367802"/>
            </a:xfrm>
            <a:prstGeom prst="rect">
              <a:avLst/>
            </a:prstGeom>
            <a:ln w="12700">
              <a:miter lim="400000"/>
            </a:ln>
          </p:spPr>
          <p:txBody>
            <a:bodyPr wrap="none" lIns="24811" tIns="24811" rIns="24811" bIns="24811" anchor="ctr">
              <a:spAutoFit/>
            </a:bodyPr>
            <a:lstStyle>
              <a:defPPr>
                <a:defRPr lang="zh-CN"/>
              </a:defPPr>
              <a:lvl1pPr>
                <a:lnSpc>
                  <a:spcPct val="90000"/>
                </a:lnSpc>
                <a:defRPr sz="1400">
                  <a:solidFill>
                    <a:schemeClr val="accent1"/>
                  </a:solidFill>
                  <a:latin typeface="微软雅黑" panose="020B0503020204020204" charset="-122"/>
                  <a:ea typeface="微软雅黑" panose="020B0503020204020204" charset="-122"/>
                  <a:cs typeface="+mn-ea"/>
                </a:defRPr>
              </a:lvl1pPr>
            </a:lstStyle>
            <a:p>
              <a:endParaRPr dirty="0">
                <a:sym typeface="+mn-lt"/>
              </a:endParaRPr>
            </a:p>
          </p:txBody>
        </p:sp>
        <p:sp>
          <p:nvSpPr>
            <p:cNvPr id="93" name="与广西灵山县精品果园…">
              <a:extLst>
                <a:ext uri="{FF2B5EF4-FFF2-40B4-BE49-F238E27FC236}">
                  <a16:creationId xmlns:a16="http://schemas.microsoft.com/office/drawing/2014/main" id="{2FA4CDA4-A554-A4C0-EFDD-63EADB6397F3}"/>
                </a:ext>
              </a:extLst>
            </p:cNvPr>
            <p:cNvSpPr txBox="1"/>
            <p:nvPr>
              <p:custDataLst>
                <p:tags r:id="rId9"/>
              </p:custDataLst>
            </p:nvPr>
          </p:nvSpPr>
          <p:spPr>
            <a:xfrm>
              <a:off x="1359561" y="4843421"/>
              <a:ext cx="49856" cy="367802"/>
            </a:xfrm>
            <a:prstGeom prst="rect">
              <a:avLst/>
            </a:prstGeom>
            <a:ln w="12700">
              <a:miter lim="400000"/>
            </a:ln>
          </p:spPr>
          <p:txBody>
            <a:bodyPr wrap="none" lIns="24811" tIns="24811" rIns="24811" bIns="24811" anchor="ctr">
              <a:spAutoFit/>
            </a:bodyPr>
            <a:lstStyle>
              <a:defPPr>
                <a:defRPr lang="zh-CN"/>
              </a:defPPr>
              <a:lvl1pPr>
                <a:lnSpc>
                  <a:spcPct val="90000"/>
                </a:lnSpc>
                <a:defRPr sz="1400">
                  <a:solidFill>
                    <a:schemeClr val="accent1"/>
                  </a:solidFill>
                  <a:latin typeface="微软雅黑" panose="020B0503020204020204" charset="-122"/>
                  <a:ea typeface="微软雅黑" panose="020B0503020204020204" charset="-122"/>
                  <a:cs typeface="+mn-ea"/>
                </a:defRPr>
              </a:lvl1pPr>
            </a:lstStyle>
            <a:p>
              <a:endParaRPr dirty="0">
                <a:sym typeface="+mn-lt"/>
              </a:endParaRPr>
            </a:p>
          </p:txBody>
        </p:sp>
        <p:sp>
          <p:nvSpPr>
            <p:cNvPr id="94" name="与广西灵山县精品果园…">
              <a:extLst>
                <a:ext uri="{FF2B5EF4-FFF2-40B4-BE49-F238E27FC236}">
                  <a16:creationId xmlns:a16="http://schemas.microsoft.com/office/drawing/2014/main" id="{E73BAC51-D029-D648-5B7B-3ED774EB9F57}"/>
                </a:ext>
              </a:extLst>
            </p:cNvPr>
            <p:cNvSpPr txBox="1"/>
            <p:nvPr>
              <p:custDataLst>
                <p:tags r:id="rId10"/>
              </p:custDataLst>
            </p:nvPr>
          </p:nvSpPr>
          <p:spPr>
            <a:xfrm>
              <a:off x="2963389" y="4843421"/>
              <a:ext cx="49856" cy="367802"/>
            </a:xfrm>
            <a:prstGeom prst="rect">
              <a:avLst/>
            </a:prstGeom>
            <a:ln w="12700">
              <a:miter lim="400000"/>
            </a:ln>
          </p:spPr>
          <p:txBody>
            <a:bodyPr wrap="none" lIns="24811" tIns="24811" rIns="24811" bIns="24811" anchor="ctr">
              <a:spAutoFit/>
            </a:bodyPr>
            <a:lstStyle>
              <a:defPPr>
                <a:defRPr lang="zh-CN"/>
              </a:defPPr>
              <a:lvl1pPr>
                <a:lnSpc>
                  <a:spcPct val="90000"/>
                </a:lnSpc>
                <a:defRPr sz="1400">
                  <a:solidFill>
                    <a:schemeClr val="accent1"/>
                  </a:solidFill>
                  <a:latin typeface="微软雅黑" panose="020B0503020204020204" charset="-122"/>
                  <a:ea typeface="微软雅黑" panose="020B0503020204020204" charset="-122"/>
                  <a:cs typeface="+mn-ea"/>
                </a:defRPr>
              </a:lvl1pPr>
            </a:lstStyle>
            <a:p>
              <a:endParaRPr dirty="0">
                <a:sym typeface="+mn-lt"/>
              </a:endParaRPr>
            </a:p>
          </p:txBody>
        </p:sp>
        <p:sp>
          <p:nvSpPr>
            <p:cNvPr id="95" name="与广西灵山县精品果园…">
              <a:extLst>
                <a:ext uri="{FF2B5EF4-FFF2-40B4-BE49-F238E27FC236}">
                  <a16:creationId xmlns:a16="http://schemas.microsoft.com/office/drawing/2014/main" id="{0A4898C6-5C4F-AABF-6988-854D12D092B7}"/>
                </a:ext>
              </a:extLst>
            </p:cNvPr>
            <p:cNvSpPr txBox="1"/>
            <p:nvPr>
              <p:custDataLst>
                <p:tags r:id="rId11"/>
              </p:custDataLst>
            </p:nvPr>
          </p:nvSpPr>
          <p:spPr>
            <a:xfrm>
              <a:off x="4567218" y="4843421"/>
              <a:ext cx="49856" cy="367802"/>
            </a:xfrm>
            <a:prstGeom prst="rect">
              <a:avLst/>
            </a:prstGeom>
            <a:ln w="12700">
              <a:miter lim="400000"/>
            </a:ln>
          </p:spPr>
          <p:txBody>
            <a:bodyPr wrap="none" lIns="24811" tIns="24811" rIns="24811" bIns="24811" anchor="ctr">
              <a:spAutoFit/>
            </a:bodyPr>
            <a:lstStyle>
              <a:defPPr>
                <a:defRPr lang="zh-CN"/>
              </a:defPPr>
              <a:lvl1pPr>
                <a:lnSpc>
                  <a:spcPct val="90000"/>
                </a:lnSpc>
                <a:defRPr sz="1400">
                  <a:solidFill>
                    <a:schemeClr val="accent1"/>
                  </a:solidFill>
                  <a:latin typeface="微软雅黑" panose="020B0503020204020204" charset="-122"/>
                  <a:ea typeface="微软雅黑" panose="020B0503020204020204" charset="-122"/>
                  <a:cs typeface="+mn-ea"/>
                </a:defRPr>
              </a:lvl1pPr>
            </a:lstStyle>
            <a:p>
              <a:endParaRPr dirty="0">
                <a:sym typeface="+mn-lt"/>
              </a:endParaRPr>
            </a:p>
          </p:txBody>
        </p:sp>
      </p:grpSp>
      <p:sp>
        <p:nvSpPr>
          <p:cNvPr id="98" name="文本框 97">
            <a:extLst>
              <a:ext uri="{FF2B5EF4-FFF2-40B4-BE49-F238E27FC236}">
                <a16:creationId xmlns:a16="http://schemas.microsoft.com/office/drawing/2014/main" id="{A9F790B7-A3BC-00FD-B2A3-F91766B8F390}"/>
              </a:ext>
            </a:extLst>
          </p:cNvPr>
          <p:cNvSpPr txBox="1"/>
          <p:nvPr/>
        </p:nvSpPr>
        <p:spPr>
          <a:xfrm>
            <a:off x="914679" y="5396365"/>
            <a:ext cx="7939528"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张雨馨：</a:t>
            </a:r>
            <a:r>
              <a:rPr lang="zh-CN" altLang="en-US" sz="2000" dirty="0">
                <a:latin typeface="微软雅黑" panose="020B0503020204020204" pitchFamily="34" charset="-122"/>
                <a:ea typeface="微软雅黑" panose="020B0503020204020204" pitchFamily="34" charset="-122"/>
              </a:rPr>
              <a:t>文生图工作，论文撰写，文生图与混合数据集验证。</a:t>
            </a:r>
            <a:endParaRPr lang="en-US" altLang="zh-CN" sz="2000"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黄吴铉：</a:t>
            </a:r>
            <a:r>
              <a:rPr lang="zh-CN" altLang="en-US" sz="2000" dirty="0">
                <a:latin typeface="微软雅黑" panose="020B0503020204020204" pitchFamily="34" charset="-122"/>
                <a:ea typeface="微软雅黑" panose="020B0503020204020204" pitchFamily="34" charset="-122"/>
              </a:rPr>
              <a:t>图生图工作，论文撰写，图生图数据集验证。</a:t>
            </a:r>
            <a:endParaRPr lang="en-US" altLang="zh-CN" sz="2000"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陈午阳：</a:t>
            </a:r>
            <a:r>
              <a:rPr lang="en-US" altLang="zh-CN" sz="2000" dirty="0">
                <a:latin typeface="微软雅黑" panose="020B0503020204020204" pitchFamily="34" charset="-122"/>
                <a:ea typeface="微软雅黑" panose="020B0503020204020204" pitchFamily="34" charset="-122"/>
              </a:rPr>
              <a:t>PS</a:t>
            </a:r>
            <a:r>
              <a:rPr lang="zh-CN" altLang="en-US" sz="2000" dirty="0">
                <a:latin typeface="微软雅黑" panose="020B0503020204020204" pitchFamily="34" charset="-122"/>
                <a:ea typeface="微软雅黑" panose="020B0503020204020204" pitchFamily="34" charset="-122"/>
              </a:rPr>
              <a:t>工作，论文撰写，</a:t>
            </a:r>
            <a:r>
              <a:rPr lang="en-US" altLang="zh-CN" sz="2000" dirty="0">
                <a:latin typeface="微软雅黑" panose="020B0503020204020204" pitchFamily="34" charset="-122"/>
                <a:ea typeface="微软雅黑" panose="020B0503020204020204" pitchFamily="34" charset="-122"/>
              </a:rPr>
              <a:t>PS</a:t>
            </a:r>
            <a:r>
              <a:rPr lang="zh-CN" altLang="en-US" sz="2000" dirty="0">
                <a:latin typeface="微软雅黑" panose="020B0503020204020204" pitchFamily="34" charset="-122"/>
                <a:ea typeface="微软雅黑" panose="020B0503020204020204" pitchFamily="34" charset="-122"/>
              </a:rPr>
              <a:t>数据集验证。</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lum bright="-10000"/>
          </a:blip>
          <a:stretch>
            <a:fillRect/>
          </a:stretch>
        </p:blipFill>
        <p:spPr>
          <a:xfrm rot="5400000">
            <a:off x="2955195" y="-4233773"/>
            <a:ext cx="6488759" cy="12437244"/>
          </a:xfrm>
          <a:prstGeom prst="rect">
            <a:avLst/>
          </a:prstGeom>
        </p:spPr>
      </p:pic>
      <p:grpSp>
        <p:nvGrpSpPr>
          <p:cNvPr id="29" name="组合 28"/>
          <p:cNvGrpSpPr/>
          <p:nvPr/>
        </p:nvGrpSpPr>
        <p:grpSpPr>
          <a:xfrm>
            <a:off x="5087672" y="2117404"/>
            <a:ext cx="1970442" cy="2009474"/>
            <a:chOff x="4729296" y="1657350"/>
            <a:chExt cx="2733408" cy="2737742"/>
          </a:xfrm>
        </p:grpSpPr>
        <p:sp>
          <p:nvSpPr>
            <p:cNvPr id="23" name="矩形 22"/>
            <p:cNvSpPr/>
            <p:nvPr/>
          </p:nvSpPr>
          <p:spPr>
            <a:xfrm>
              <a:off x="4729296" y="1657350"/>
              <a:ext cx="2733408" cy="26129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Arial"/>
              </a:endParaRPr>
            </a:p>
          </p:txBody>
        </p:sp>
        <p:sp>
          <p:nvSpPr>
            <p:cNvPr id="24" name="矩形 23"/>
            <p:cNvSpPr/>
            <p:nvPr/>
          </p:nvSpPr>
          <p:spPr>
            <a:xfrm>
              <a:off x="5153025" y="4195067"/>
              <a:ext cx="188595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Arial"/>
              </a:endParaRPr>
            </a:p>
          </p:txBody>
        </p:sp>
      </p:grpSp>
      <p:sp>
        <p:nvSpPr>
          <p:cNvPr id="20" name="文本框 19"/>
          <p:cNvSpPr txBox="1"/>
          <p:nvPr/>
        </p:nvSpPr>
        <p:spPr>
          <a:xfrm>
            <a:off x="4690463" y="2343385"/>
            <a:ext cx="2764861"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srgbClr val="B49A84"/>
                </a:solidFill>
                <a:effectLst/>
                <a:uLnTx/>
                <a:uFillTx/>
                <a:latin typeface="Arial"/>
                <a:ea typeface="微软雅黑"/>
                <a:cs typeface="+mn-ea"/>
                <a:sym typeface="Arial"/>
              </a:rPr>
              <a:t>03</a:t>
            </a:r>
            <a:endParaRPr kumimoji="0" lang="zh-CN" altLang="en-US" sz="8000" b="1" i="0" u="none" strike="noStrike" kern="1200" cap="none" spc="0" normalizeH="0" baseline="0" noProof="0" dirty="0">
              <a:ln>
                <a:noFill/>
              </a:ln>
              <a:solidFill>
                <a:srgbClr val="B49A84"/>
              </a:solidFill>
              <a:effectLst/>
              <a:uLnTx/>
              <a:uFillTx/>
              <a:latin typeface="Arial"/>
              <a:ea typeface="微软雅黑"/>
              <a:cs typeface="+mn-ea"/>
              <a:sym typeface="Arial"/>
            </a:endParaRPr>
          </a:p>
        </p:txBody>
      </p:sp>
      <p:sp>
        <p:nvSpPr>
          <p:cNvPr id="21" name="文本框 20"/>
          <p:cNvSpPr txBox="1"/>
          <p:nvPr/>
        </p:nvSpPr>
        <p:spPr>
          <a:xfrm>
            <a:off x="2949333" y="3508084"/>
            <a:ext cx="629333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b="1" spc="300" dirty="0">
                <a:solidFill>
                  <a:prstClr val="black">
                    <a:lumMod val="85000"/>
                    <a:lumOff val="15000"/>
                  </a:prstClr>
                </a:solidFill>
                <a:latin typeface="Arial"/>
                <a:ea typeface="微软雅黑"/>
                <a:cs typeface="+mn-ea"/>
                <a:sym typeface="Arial"/>
              </a:rPr>
              <a:t>项目成果</a:t>
            </a:r>
            <a:endParaRPr kumimoji="0" lang="zh-CN" altLang="en-US" sz="5400" b="1" i="0" u="none" strike="noStrike" kern="1200" cap="none" spc="300" normalizeH="0" baseline="0" noProof="0" dirty="0">
              <a:ln>
                <a:noFill/>
              </a:ln>
              <a:solidFill>
                <a:prstClr val="black">
                  <a:lumMod val="85000"/>
                  <a:lumOff val="15000"/>
                </a:prstClr>
              </a:solidFill>
              <a:effectLst/>
              <a:uLnTx/>
              <a:uFillTx/>
              <a:latin typeface="Arial"/>
              <a:ea typeface="微软雅黑"/>
              <a:cs typeface="+mn-ea"/>
              <a:sym typeface="Arial"/>
            </a:endParaRPr>
          </a:p>
        </p:txBody>
      </p:sp>
    </p:spTree>
    <p:extLst>
      <p:ext uri="{BB962C8B-B14F-4D97-AF65-F5344CB8AC3E}">
        <p14:creationId xmlns:p14="http://schemas.microsoft.com/office/powerpoint/2010/main" val="40068651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strVal val="#ppt_w+.3"/>
                                          </p:val>
                                        </p:tav>
                                        <p:tav tm="100000">
                                          <p:val>
                                            <p:strVal val="#ppt_w"/>
                                          </p:val>
                                        </p:tav>
                                      </p:tavLst>
                                    </p:anim>
                                    <p:anim calcmode="lin" valueType="num">
                                      <p:cBhvr>
                                        <p:cTn id="13" dur="1000" fill="hold"/>
                                        <p:tgtEl>
                                          <p:spTgt spid="29"/>
                                        </p:tgtEl>
                                        <p:attrNameLst>
                                          <p:attrName>ppt_h</p:attrName>
                                        </p:attrNameLst>
                                      </p:cBhvr>
                                      <p:tavLst>
                                        <p:tav tm="0">
                                          <p:val>
                                            <p:strVal val="#ppt_h"/>
                                          </p:val>
                                        </p:tav>
                                        <p:tav tm="100000">
                                          <p:val>
                                            <p:strVal val="#ppt_h"/>
                                          </p:val>
                                        </p:tav>
                                      </p:tavLst>
                                    </p:anim>
                                    <p:animEffect transition="in" filter="fade">
                                      <p:cBhvr>
                                        <p:cTn id="14" dur="1000"/>
                                        <p:tgtEl>
                                          <p:spTgt spid="29"/>
                                        </p:tgtEl>
                                      </p:cBhvr>
                                    </p:animEffect>
                                  </p:childTnLst>
                                </p:cTn>
                              </p:par>
                              <p:par>
                                <p:cTn id="15" presetID="42" presetClass="entr" presetSubtype="0"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1" presetClass="entr" presetSubtype="0"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4" name="矩形 13">
            <a:extLst>
              <a:ext uri="{FF2B5EF4-FFF2-40B4-BE49-F238E27FC236}">
                <a16:creationId xmlns:a16="http://schemas.microsoft.com/office/drawing/2014/main" id="{C5A5C014-AE72-E38A-AAF7-786D3C44C604}"/>
              </a:ext>
            </a:extLst>
          </p:cNvPr>
          <p:cNvSpPr/>
          <p:nvPr>
            <p:custDataLst>
              <p:tags r:id="rId2"/>
            </p:custDataLst>
          </p:nvPr>
        </p:nvSpPr>
        <p:spPr>
          <a:xfrm>
            <a:off x="987276" y="1168860"/>
            <a:ext cx="6499374"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01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贡献了</a:t>
            </a:r>
            <a:r>
              <a:rPr lang="en-US" altLang="zh-CN" sz="2800" b="1" dirty="0">
                <a:latin typeface="微软雅黑" panose="020B0503020204020204" charset="-122"/>
                <a:ea typeface="微软雅黑" panose="020B0503020204020204" charset="-122"/>
                <a:cs typeface="微软雅黑" panose="020B0503020204020204" charset="-122"/>
              </a:rPr>
              <a:t>AIGC+PS</a:t>
            </a:r>
            <a:r>
              <a:rPr lang="zh-CN" altLang="en-US" sz="2800" b="1" dirty="0">
                <a:latin typeface="微软雅黑" panose="020B0503020204020204" charset="-122"/>
                <a:ea typeface="微软雅黑" panose="020B0503020204020204" charset="-122"/>
                <a:cs typeface="微软雅黑" panose="020B0503020204020204" charset="-122"/>
              </a:rPr>
              <a:t>的多个小物体目标检测数据集</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a16="http://schemas.microsoft.com/office/drawing/2014/main" id="{F720222E-84B4-8464-A36E-A4696AE6711B}"/>
              </a:ext>
            </a:extLst>
          </p:cNvPr>
          <p:cNvSpPr txBox="1"/>
          <p:nvPr/>
        </p:nvSpPr>
        <p:spPr>
          <a:xfrm>
            <a:off x="772160" y="1720804"/>
            <a:ext cx="10377170" cy="3847207"/>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构建数据集的重点过程：</a:t>
            </a:r>
            <a:endParaRPr lang="en-US" altLang="zh-CN" sz="28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生成模型选取：</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一开始选用的是</a:t>
            </a:r>
            <a:r>
              <a:rPr lang="en-US" altLang="zh-CN" sz="2400" b="1" dirty="0">
                <a:solidFill>
                  <a:srgbClr val="FF0000"/>
                </a:solidFill>
                <a:latin typeface="微软雅黑" panose="020B0503020204020204" pitchFamily="34" charset="-122"/>
                <a:ea typeface="微软雅黑" panose="020B0503020204020204" pitchFamily="34" charset="-122"/>
              </a:rPr>
              <a:t>v1-5-pruned-emaonly.safetensors</a:t>
            </a:r>
            <a:r>
              <a:rPr lang="zh-CN" altLang="en-US" sz="2400" b="1" dirty="0">
                <a:latin typeface="微软雅黑" panose="020B0503020204020204" pitchFamily="34" charset="-122"/>
                <a:ea typeface="微软雅黑" panose="020B0503020204020204" pitchFamily="34" charset="-122"/>
              </a:rPr>
              <a:t>模型，生成速度快效果却非常一般。</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然后使用</a:t>
            </a:r>
            <a:r>
              <a:rPr lang="en-US" altLang="zh-CN" sz="2400" b="1" dirty="0">
                <a:solidFill>
                  <a:srgbClr val="FF0000"/>
                </a:solidFill>
                <a:latin typeface="微软雅黑" panose="020B0503020204020204" pitchFamily="34" charset="-122"/>
                <a:ea typeface="微软雅黑" panose="020B0503020204020204" pitchFamily="34" charset="-122"/>
              </a:rPr>
              <a:t>Anything-v5-PrtRE.safetensors</a:t>
            </a:r>
            <a:r>
              <a:rPr lang="zh-CN" altLang="en-US" sz="2400" b="1" dirty="0">
                <a:latin typeface="微软雅黑" panose="020B0503020204020204" pitchFamily="34" charset="-122"/>
                <a:ea typeface="微软雅黑" panose="020B0503020204020204" pitchFamily="34" charset="-122"/>
              </a:rPr>
              <a:t>模型，该模型具有较强的泛用性，效果表现出较强的真实感和细节还原能力。</a:t>
            </a:r>
            <a:endParaRPr lang="en-US" altLang="zh-CN" sz="2400" b="1" dirty="0">
              <a:latin typeface="微软雅黑" panose="020B0503020204020204" pitchFamily="34" charset="-122"/>
              <a:ea typeface="微软雅黑" panose="020B0503020204020204" pitchFamily="34" charset="-122"/>
            </a:endParaRPr>
          </a:p>
          <a:p>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最后使用了</a:t>
            </a:r>
            <a:r>
              <a:rPr lang="en-US" altLang="zh-CN" sz="2400" b="1" dirty="0">
                <a:solidFill>
                  <a:srgbClr val="FF0000"/>
                </a:solidFill>
                <a:latin typeface="微软雅黑" panose="020B0503020204020204" pitchFamily="34" charset="-122"/>
                <a:ea typeface="微软雅黑" panose="020B0503020204020204" pitchFamily="34" charset="-122"/>
              </a:rPr>
              <a:t>stable-diffusion-xl-base-1.0</a:t>
            </a:r>
            <a:r>
              <a:rPr lang="zh-CN" altLang="en-US" sz="2400" b="1" dirty="0">
                <a:latin typeface="微软雅黑" panose="020B0503020204020204" pitchFamily="34" charset="-122"/>
                <a:ea typeface="微软雅黑" panose="020B0503020204020204" pitchFamily="34" charset="-122"/>
              </a:rPr>
              <a:t>模型，它拥有全新架构，由一个</a:t>
            </a:r>
            <a:r>
              <a:rPr lang="en-US" altLang="zh-CN" sz="2400" b="1" dirty="0">
                <a:latin typeface="微软雅黑" panose="020B0503020204020204" pitchFamily="34" charset="-122"/>
                <a:ea typeface="微软雅黑" panose="020B0503020204020204" pitchFamily="34" charset="-122"/>
              </a:rPr>
              <a:t>3.5B</a:t>
            </a:r>
            <a:r>
              <a:rPr lang="zh-CN" altLang="en-US" sz="2400" b="1" dirty="0">
                <a:latin typeface="微软雅黑" panose="020B0503020204020204" pitchFamily="34" charset="-122"/>
                <a:ea typeface="微软雅黑" panose="020B0503020204020204" pitchFamily="34" charset="-122"/>
              </a:rPr>
              <a:t>参数的基础模型（</a:t>
            </a:r>
            <a:r>
              <a:rPr lang="en-US" altLang="zh-CN" sz="2400" b="1" dirty="0">
                <a:latin typeface="微软雅黑" panose="020B0503020204020204" pitchFamily="34" charset="-122"/>
                <a:ea typeface="微软雅黑" panose="020B0503020204020204" pitchFamily="34" charset="-122"/>
              </a:rPr>
              <a:t>base</a:t>
            </a:r>
            <a:r>
              <a:rPr lang="zh-CN" altLang="en-US" sz="2400" b="1" dirty="0">
                <a:latin typeface="微软雅黑" panose="020B0503020204020204" pitchFamily="34" charset="-122"/>
                <a:ea typeface="微软雅黑" panose="020B0503020204020204" pitchFamily="34" charset="-122"/>
              </a:rPr>
              <a:t>）和一个</a:t>
            </a:r>
            <a:r>
              <a:rPr lang="en-US" altLang="zh-CN" sz="2400" b="1" dirty="0">
                <a:latin typeface="微软雅黑" panose="020B0503020204020204" pitchFamily="34" charset="-122"/>
                <a:ea typeface="微软雅黑" panose="020B0503020204020204" pitchFamily="34" charset="-122"/>
              </a:rPr>
              <a:t>6.6B</a:t>
            </a:r>
            <a:r>
              <a:rPr lang="zh-CN" altLang="en-US" sz="2400" b="1" dirty="0">
                <a:latin typeface="微软雅黑" panose="020B0503020204020204" pitchFamily="34" charset="-122"/>
                <a:ea typeface="微软雅黑" panose="020B0503020204020204" pitchFamily="34" charset="-122"/>
              </a:rPr>
              <a:t>参数的精炼器（</a:t>
            </a:r>
            <a:r>
              <a:rPr lang="en-US" altLang="zh-CN" sz="2400" b="1" dirty="0">
                <a:latin typeface="微软雅黑" panose="020B0503020204020204" pitchFamily="34" charset="-122"/>
                <a:ea typeface="微软雅黑" panose="020B0503020204020204" pitchFamily="34" charset="-122"/>
              </a:rPr>
              <a:t>refiner</a:t>
            </a:r>
            <a:r>
              <a:rPr lang="zh-CN" altLang="en-US" sz="2400" b="1" dirty="0">
                <a:latin typeface="微软雅黑" panose="020B0503020204020204" pitchFamily="34" charset="-122"/>
                <a:ea typeface="微软雅黑" panose="020B0503020204020204" pitchFamily="34" charset="-122"/>
              </a:rPr>
              <a:t>）组成，因此它拥有更多细节，生成图片质量更高。</a:t>
            </a:r>
            <a:endParaRPr lang="en-US" altLang="zh-CN" sz="2400" b="1" dirty="0">
              <a:solidFill>
                <a:srgbClr val="FF0000"/>
              </a:solidFill>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3B906A44-5E4E-22C0-27A9-C1161D14D2FC}"/>
              </a:ext>
            </a:extLst>
          </p:cNvPr>
          <p:cNvPicPr>
            <a:picLocks noChangeAspect="1"/>
          </p:cNvPicPr>
          <p:nvPr/>
        </p:nvPicPr>
        <p:blipFill>
          <a:blip r:embed="rId6"/>
          <a:stretch>
            <a:fillRect/>
          </a:stretch>
        </p:blipFill>
        <p:spPr>
          <a:xfrm>
            <a:off x="7162682" y="4919119"/>
            <a:ext cx="3762493" cy="1209805"/>
          </a:xfrm>
          <a:prstGeom prst="rect">
            <a:avLst/>
          </a:prstGeom>
        </p:spPr>
      </p:pic>
    </p:spTree>
    <p:extLst>
      <p:ext uri="{BB962C8B-B14F-4D97-AF65-F5344CB8AC3E}">
        <p14:creationId xmlns:p14="http://schemas.microsoft.com/office/powerpoint/2010/main" val="16256326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grpSp>
        <p:nvGrpSpPr>
          <p:cNvPr id="8" name="组合 7">
            <a:extLst>
              <a:ext uri="{FF2B5EF4-FFF2-40B4-BE49-F238E27FC236}">
                <a16:creationId xmlns:a16="http://schemas.microsoft.com/office/drawing/2014/main" id="{DB99803C-3EB3-681F-6166-B4EA90B942AD}"/>
              </a:ext>
            </a:extLst>
          </p:cNvPr>
          <p:cNvGrpSpPr/>
          <p:nvPr/>
        </p:nvGrpSpPr>
        <p:grpSpPr>
          <a:xfrm>
            <a:off x="251460" y="196850"/>
            <a:ext cx="598170" cy="580390"/>
            <a:chOff x="596" y="528"/>
            <a:chExt cx="942" cy="914"/>
          </a:xfrm>
          <a:solidFill>
            <a:schemeClr val="bg1"/>
          </a:solidFill>
        </p:grpSpPr>
        <p:sp>
          <p:nvSpPr>
            <p:cNvPr id="9" name="矩形 8">
              <a:extLst>
                <a:ext uri="{FF2B5EF4-FFF2-40B4-BE49-F238E27FC236}">
                  <a16:creationId xmlns:a16="http://schemas.microsoft.com/office/drawing/2014/main" id="{CE438A2B-5B90-9ED9-244F-E20F85950609}"/>
                </a:ext>
              </a:extLst>
            </p:cNvPr>
            <p:cNvSpPr/>
            <p:nvPr/>
          </p:nvSpPr>
          <p:spPr>
            <a:xfrm>
              <a:off x="596" y="528"/>
              <a:ext cx="707" cy="70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C000"/>
                </a:solidFill>
              </a:endParaRPr>
            </a:p>
          </p:txBody>
        </p:sp>
        <p:sp>
          <p:nvSpPr>
            <p:cNvPr id="10" name="矩形 9">
              <a:extLst>
                <a:ext uri="{FF2B5EF4-FFF2-40B4-BE49-F238E27FC236}">
                  <a16:creationId xmlns:a16="http://schemas.microsoft.com/office/drawing/2014/main" id="{199C096E-6163-FDA2-6036-1CBCEF277113}"/>
                </a:ext>
              </a:extLst>
            </p:cNvPr>
            <p:cNvSpPr/>
            <p:nvPr/>
          </p:nvSpPr>
          <p:spPr>
            <a:xfrm>
              <a:off x="950" y="854"/>
              <a:ext cx="589" cy="5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pSp>
      <p:sp>
        <p:nvSpPr>
          <p:cNvPr id="11" name="文本框 10"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0F9F6C04-5072-856A-A582-9A116EBC5A99}"/>
              </a:ext>
            </a:extLst>
          </p:cNvPr>
          <p:cNvSpPr txBox="1"/>
          <p:nvPr/>
        </p:nvSpPr>
        <p:spPr>
          <a:xfrm>
            <a:off x="850265" y="124692"/>
            <a:ext cx="4227573" cy="830997"/>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4800" b="1" dirty="0">
                <a:solidFill>
                  <a:srgbClr val="002060"/>
                </a:solidFill>
                <a:latin typeface="华文行楷" panose="02010800040101010101" pitchFamily="2" charset="-122"/>
                <a:ea typeface="华文行楷" panose="02010800040101010101" pitchFamily="2" charset="-122"/>
                <a:cs typeface="方正悠宋体加粗" panose="02010600010101010101" charset="-122"/>
                <a:sym typeface="+mn-ea"/>
              </a:rPr>
              <a:t>项目成果</a:t>
            </a:r>
          </a:p>
        </p:txBody>
      </p:sp>
      <p:sp>
        <p:nvSpPr>
          <p:cNvPr id="13" name="圆角矩形 21">
            <a:extLst>
              <a:ext uri="{FF2B5EF4-FFF2-40B4-BE49-F238E27FC236}">
                <a16:creationId xmlns:a16="http://schemas.microsoft.com/office/drawing/2014/main" id="{ADD10EF9-F539-9571-985A-C8B1A48B3F62}"/>
              </a:ext>
            </a:extLst>
          </p:cNvPr>
          <p:cNvSpPr/>
          <p:nvPr/>
        </p:nvSpPr>
        <p:spPr>
          <a:xfrm>
            <a:off x="493030" y="955689"/>
            <a:ext cx="11205080" cy="5570617"/>
          </a:xfrm>
          <a:prstGeom prst="roundRect">
            <a:avLst/>
          </a:prstGeom>
          <a:solidFill>
            <a:schemeClr val="bg1"/>
          </a:solidFill>
          <a:ln w="19050">
            <a:solidFill>
              <a:srgbClr val="B49A84"/>
            </a:solidFill>
          </a:ln>
          <a:effectLst>
            <a:outerShdw blurRad="228600" dist="152400" sx="102000" sy="102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sym typeface="+mn-lt"/>
            </a:endParaRPr>
          </a:p>
        </p:txBody>
      </p:sp>
      <p:sp>
        <p:nvSpPr>
          <p:cNvPr id="14" name="矩形 13">
            <a:extLst>
              <a:ext uri="{FF2B5EF4-FFF2-40B4-BE49-F238E27FC236}">
                <a16:creationId xmlns:a16="http://schemas.microsoft.com/office/drawing/2014/main" id="{C5A5C014-AE72-E38A-AAF7-786D3C44C604}"/>
              </a:ext>
            </a:extLst>
          </p:cNvPr>
          <p:cNvSpPr/>
          <p:nvPr>
            <p:custDataLst>
              <p:tags r:id="rId2"/>
            </p:custDataLst>
          </p:nvPr>
        </p:nvSpPr>
        <p:spPr>
          <a:xfrm>
            <a:off x="987276" y="1168860"/>
            <a:ext cx="6499374" cy="450000"/>
          </a:xfrm>
          <a:prstGeom prst="rect">
            <a:avLst/>
          </a:prstGeom>
          <a:noFill/>
        </p:spPr>
        <p:txBody>
          <a:bodyPr wrap="none" lIns="0" tIns="0" rIns="0" bIns="0" rtlCol="0" anchor="ctr">
            <a:noAutofit/>
          </a:bodyPr>
          <a:lstStyle/>
          <a:p>
            <a:pPr>
              <a:spcBef>
                <a:spcPct val="0"/>
              </a:spcBef>
              <a:spcAft>
                <a:spcPct val="0"/>
              </a:spcAft>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01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贡献了</a:t>
            </a:r>
            <a:r>
              <a:rPr lang="en-US" altLang="zh-CN" sz="2800" b="1" dirty="0">
                <a:latin typeface="微软雅黑" panose="020B0503020204020204" charset="-122"/>
                <a:ea typeface="微软雅黑" panose="020B0503020204020204" charset="-122"/>
                <a:cs typeface="微软雅黑" panose="020B0503020204020204" charset="-122"/>
              </a:rPr>
              <a:t>AIGC+PS</a:t>
            </a:r>
            <a:r>
              <a:rPr lang="zh-CN" altLang="en-US" sz="2800" b="1" dirty="0">
                <a:latin typeface="微软雅黑" panose="020B0503020204020204" charset="-122"/>
                <a:ea typeface="微软雅黑" panose="020B0503020204020204" charset="-122"/>
                <a:cs typeface="微软雅黑" panose="020B0503020204020204" charset="-122"/>
              </a:rPr>
              <a:t>的多个小目标数据集</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a16="http://schemas.microsoft.com/office/drawing/2014/main" id="{F720222E-84B4-8464-A36E-A4696AE6711B}"/>
              </a:ext>
            </a:extLst>
          </p:cNvPr>
          <p:cNvSpPr txBox="1"/>
          <p:nvPr/>
        </p:nvSpPr>
        <p:spPr>
          <a:xfrm>
            <a:off x="772160" y="1720804"/>
            <a:ext cx="10377170" cy="1200329"/>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参数优化，尝试与修改</a:t>
            </a:r>
            <a:r>
              <a:rPr lang="en-US" altLang="zh-CN" sz="2400" b="1" dirty="0">
                <a:latin typeface="微软雅黑" panose="020B0503020204020204" pitchFamily="34" charset="-122"/>
                <a:ea typeface="微软雅黑" panose="020B0503020204020204" pitchFamily="34" charset="-122"/>
              </a:rPr>
              <a:t>prompts</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根据生成的图片的效果，不断调节参数，修改</a:t>
            </a:r>
            <a:r>
              <a:rPr lang="en-US" altLang="zh-CN" sz="2400" b="1" dirty="0">
                <a:latin typeface="微软雅黑" panose="020B0503020204020204" pitchFamily="34" charset="-122"/>
                <a:ea typeface="微软雅黑" panose="020B0503020204020204" pitchFamily="34" charset="-122"/>
              </a:rPr>
              <a:t>prompts</a:t>
            </a:r>
            <a:r>
              <a:rPr lang="zh-CN" altLang="en-US" sz="2400" b="1" dirty="0">
                <a:latin typeface="微软雅黑" panose="020B0503020204020204" pitchFamily="34" charset="-122"/>
                <a:ea typeface="微软雅黑" panose="020B0503020204020204" pitchFamily="34" charset="-122"/>
              </a:rPr>
              <a:t>以求达到最好的效果，以下是最终选定的部分</a:t>
            </a:r>
            <a:r>
              <a:rPr lang="zh-CN" altLang="en-US" sz="2400" b="1" dirty="0">
                <a:solidFill>
                  <a:srgbClr val="FF0000"/>
                </a:solidFill>
                <a:latin typeface="微软雅黑" panose="020B0503020204020204" pitchFamily="34" charset="-122"/>
                <a:ea typeface="微软雅黑" panose="020B0503020204020204" pitchFamily="34" charset="-122"/>
              </a:rPr>
              <a:t>参数</a:t>
            </a:r>
            <a:r>
              <a:rPr lang="zh-CN" altLang="en-US" sz="2400" b="1" dirty="0">
                <a:latin typeface="微软雅黑" panose="020B0503020204020204" pitchFamily="34" charset="-122"/>
                <a:ea typeface="微软雅黑" panose="020B0503020204020204" pitchFamily="34" charset="-122"/>
              </a:rPr>
              <a:t>和</a:t>
            </a:r>
            <a:r>
              <a:rPr lang="en-US" altLang="zh-CN" sz="2400" b="1" dirty="0">
                <a:solidFill>
                  <a:srgbClr val="FF0000"/>
                </a:solidFill>
                <a:latin typeface="微软雅黑" panose="020B0503020204020204" pitchFamily="34" charset="-122"/>
                <a:ea typeface="微软雅黑" panose="020B0503020204020204" pitchFamily="34" charset="-122"/>
              </a:rPr>
              <a:t>prompts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68901C63-1751-5FC7-FB16-3DA1953331B9}"/>
              </a:ext>
            </a:extLst>
          </p:cNvPr>
          <p:cNvGraphicFramePr>
            <a:graphicFrameLocks noGrp="1"/>
          </p:cNvGraphicFramePr>
          <p:nvPr>
            <p:extLst>
              <p:ext uri="{D42A27DB-BD31-4B8C-83A1-F6EECF244321}">
                <p14:modId xmlns:p14="http://schemas.microsoft.com/office/powerpoint/2010/main" val="3586308850"/>
              </p:ext>
            </p:extLst>
          </p:nvPr>
        </p:nvGraphicFramePr>
        <p:xfrm>
          <a:off x="850265" y="3057835"/>
          <a:ext cx="4083686" cy="2844477"/>
        </p:xfrm>
        <a:graphic>
          <a:graphicData uri="http://schemas.openxmlformats.org/drawingml/2006/table">
            <a:tbl>
              <a:tblPr>
                <a:tableStyleId>{7DF18680-E054-41AD-8BC1-D1AEF772440D}</a:tableStyleId>
              </a:tblPr>
              <a:tblGrid>
                <a:gridCol w="2041843">
                  <a:extLst>
                    <a:ext uri="{9D8B030D-6E8A-4147-A177-3AD203B41FA5}">
                      <a16:colId xmlns:a16="http://schemas.microsoft.com/office/drawing/2014/main" val="81590389"/>
                    </a:ext>
                  </a:extLst>
                </a:gridCol>
                <a:gridCol w="2041843">
                  <a:extLst>
                    <a:ext uri="{9D8B030D-6E8A-4147-A177-3AD203B41FA5}">
                      <a16:colId xmlns:a16="http://schemas.microsoft.com/office/drawing/2014/main" val="1735050445"/>
                    </a:ext>
                  </a:extLst>
                </a:gridCol>
              </a:tblGrid>
              <a:tr h="406354">
                <a:tc>
                  <a:txBody>
                    <a:bodyPr/>
                    <a:lstStyle/>
                    <a:p>
                      <a:pPr algn="just"/>
                      <a:r>
                        <a:rPr lang="zh-CN" sz="2000" b="1" kern="100" dirty="0">
                          <a:effectLst/>
                        </a:rPr>
                        <a:t>参数名</a:t>
                      </a:r>
                      <a:endParaRPr lang="zh-CN" sz="3600" b="1" kern="100" dirty="0">
                        <a:effectLst/>
                        <a:latin typeface="+mn-lt"/>
                        <a:ea typeface="宋体" panose="02010600030101010101" pitchFamily="2" charset="-122"/>
                      </a:endParaRPr>
                    </a:p>
                  </a:txBody>
                  <a:tcPr marL="68580" marR="68580" marT="0" marB="0"/>
                </a:tc>
                <a:tc>
                  <a:txBody>
                    <a:bodyPr/>
                    <a:lstStyle/>
                    <a:p>
                      <a:pPr algn="just"/>
                      <a:r>
                        <a:rPr lang="zh-CN" sz="2000" b="1" kern="100" dirty="0">
                          <a:effectLst/>
                        </a:rPr>
                        <a:t>具体值</a:t>
                      </a:r>
                      <a:endParaRPr lang="zh-CN" sz="3600" b="1"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1894753900"/>
                  </a:ext>
                </a:extLst>
              </a:tr>
              <a:tr h="406354">
                <a:tc>
                  <a:txBody>
                    <a:bodyPr/>
                    <a:lstStyle/>
                    <a:p>
                      <a:pPr algn="just"/>
                      <a:r>
                        <a:rPr lang="zh-CN" sz="2000" kern="100">
                          <a:effectLst/>
                        </a:rPr>
                        <a:t>采样器</a:t>
                      </a:r>
                      <a:endParaRPr lang="zh-CN" sz="3600" kern="100">
                        <a:effectLst/>
                        <a:latin typeface="+mn-lt"/>
                        <a:ea typeface="宋体" panose="02010600030101010101" pitchFamily="2" charset="-122"/>
                      </a:endParaRPr>
                    </a:p>
                  </a:txBody>
                  <a:tcPr marL="68580" marR="68580" marT="0" marB="0"/>
                </a:tc>
                <a:tc>
                  <a:txBody>
                    <a:bodyPr/>
                    <a:lstStyle/>
                    <a:p>
                      <a:pPr algn="just"/>
                      <a:r>
                        <a:rPr lang="en-US" sz="2000" kern="100" dirty="0">
                          <a:effectLst/>
                        </a:rPr>
                        <a:t>DPM++ 2M</a:t>
                      </a:r>
                      <a:endParaRPr lang="zh-CN" sz="3600"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664671051"/>
                  </a:ext>
                </a:extLst>
              </a:tr>
              <a:tr h="406354">
                <a:tc>
                  <a:txBody>
                    <a:bodyPr/>
                    <a:lstStyle/>
                    <a:p>
                      <a:pPr algn="just"/>
                      <a:r>
                        <a:rPr lang="zh-CN" sz="2000" kern="100">
                          <a:effectLst/>
                        </a:rPr>
                        <a:t>采样步数</a:t>
                      </a:r>
                      <a:endParaRPr lang="zh-CN" sz="3600" kern="100">
                        <a:effectLst/>
                        <a:latin typeface="+mn-lt"/>
                        <a:ea typeface="宋体" panose="02010600030101010101" pitchFamily="2" charset="-122"/>
                      </a:endParaRPr>
                    </a:p>
                  </a:txBody>
                  <a:tcPr marL="68580" marR="68580" marT="0" marB="0"/>
                </a:tc>
                <a:tc>
                  <a:txBody>
                    <a:bodyPr/>
                    <a:lstStyle/>
                    <a:p>
                      <a:pPr algn="just"/>
                      <a:r>
                        <a:rPr lang="en-US" sz="2000" kern="100" dirty="0">
                          <a:effectLst/>
                        </a:rPr>
                        <a:t>40</a:t>
                      </a:r>
                      <a:endParaRPr lang="zh-CN" sz="3600"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1076293251"/>
                  </a:ext>
                </a:extLst>
              </a:tr>
              <a:tr h="406354">
                <a:tc>
                  <a:txBody>
                    <a:bodyPr/>
                    <a:lstStyle/>
                    <a:p>
                      <a:pPr algn="just"/>
                      <a:r>
                        <a:rPr lang="en-US" sz="2000" kern="100">
                          <a:effectLst/>
                        </a:rPr>
                        <a:t>CFG Scale</a:t>
                      </a:r>
                      <a:endParaRPr lang="zh-CN" sz="3600" kern="100">
                        <a:effectLst/>
                        <a:latin typeface="+mn-lt"/>
                        <a:ea typeface="宋体" panose="02010600030101010101" pitchFamily="2" charset="-122"/>
                      </a:endParaRPr>
                    </a:p>
                  </a:txBody>
                  <a:tcPr marL="68580" marR="68580" marT="0" marB="0"/>
                </a:tc>
                <a:tc>
                  <a:txBody>
                    <a:bodyPr/>
                    <a:lstStyle/>
                    <a:p>
                      <a:pPr algn="just"/>
                      <a:r>
                        <a:rPr lang="en-US" sz="2000" kern="100">
                          <a:effectLst/>
                        </a:rPr>
                        <a:t>7</a:t>
                      </a:r>
                      <a:endParaRPr lang="zh-CN" sz="36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1501360828"/>
                  </a:ext>
                </a:extLst>
              </a:tr>
              <a:tr h="812707">
                <a:tc>
                  <a:txBody>
                    <a:bodyPr/>
                    <a:lstStyle/>
                    <a:p>
                      <a:pPr algn="just"/>
                      <a:r>
                        <a:rPr lang="en-US" sz="2000" kern="100">
                          <a:effectLst/>
                        </a:rPr>
                        <a:t>Denoising strength</a:t>
                      </a:r>
                      <a:endParaRPr lang="zh-CN" sz="3600" kern="100">
                        <a:effectLst/>
                        <a:latin typeface="+mn-lt"/>
                        <a:ea typeface="宋体" panose="02010600030101010101" pitchFamily="2" charset="-122"/>
                      </a:endParaRPr>
                    </a:p>
                  </a:txBody>
                  <a:tcPr marL="68580" marR="68580" marT="0" marB="0"/>
                </a:tc>
                <a:tc>
                  <a:txBody>
                    <a:bodyPr/>
                    <a:lstStyle/>
                    <a:p>
                      <a:pPr algn="just"/>
                      <a:r>
                        <a:rPr lang="en-US" sz="2000" kern="100">
                          <a:effectLst/>
                        </a:rPr>
                        <a:t>0.7</a:t>
                      </a:r>
                      <a:endParaRPr lang="zh-CN" sz="3600" kern="10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1234694516"/>
                  </a:ext>
                </a:extLst>
              </a:tr>
              <a:tr h="406354">
                <a:tc>
                  <a:txBody>
                    <a:bodyPr/>
                    <a:lstStyle/>
                    <a:p>
                      <a:pPr algn="just"/>
                      <a:r>
                        <a:rPr lang="en-US" sz="2000" kern="100" dirty="0">
                          <a:effectLst/>
                        </a:rPr>
                        <a:t>Seed</a:t>
                      </a:r>
                      <a:endParaRPr lang="zh-CN" sz="3600" kern="100" dirty="0">
                        <a:effectLst/>
                        <a:latin typeface="+mn-lt"/>
                        <a:ea typeface="宋体" panose="02010600030101010101" pitchFamily="2" charset="-122"/>
                      </a:endParaRPr>
                    </a:p>
                  </a:txBody>
                  <a:tcPr marL="68580" marR="68580" marT="0" marB="0"/>
                </a:tc>
                <a:tc>
                  <a:txBody>
                    <a:bodyPr/>
                    <a:lstStyle/>
                    <a:p>
                      <a:pPr algn="just"/>
                      <a:r>
                        <a:rPr lang="en-US" sz="2000" kern="100" dirty="0">
                          <a:effectLst/>
                        </a:rPr>
                        <a:t>-1</a:t>
                      </a:r>
                      <a:endParaRPr lang="zh-CN" sz="3600"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41756294"/>
                  </a:ext>
                </a:extLst>
              </a:tr>
            </a:tbl>
          </a:graphicData>
        </a:graphic>
      </p:graphicFrame>
      <p:graphicFrame>
        <p:nvGraphicFramePr>
          <p:cNvPr id="6" name="表格 5">
            <a:extLst>
              <a:ext uri="{FF2B5EF4-FFF2-40B4-BE49-F238E27FC236}">
                <a16:creationId xmlns:a16="http://schemas.microsoft.com/office/drawing/2014/main" id="{E88C8111-AED4-81CE-EE75-E8F8972E38E5}"/>
              </a:ext>
            </a:extLst>
          </p:cNvPr>
          <p:cNvGraphicFramePr>
            <a:graphicFrameLocks noGrp="1"/>
          </p:cNvGraphicFramePr>
          <p:nvPr>
            <p:extLst>
              <p:ext uri="{D42A27DB-BD31-4B8C-83A1-F6EECF244321}">
                <p14:modId xmlns:p14="http://schemas.microsoft.com/office/powerpoint/2010/main" val="886850887"/>
              </p:ext>
            </p:extLst>
          </p:nvPr>
        </p:nvGraphicFramePr>
        <p:xfrm>
          <a:off x="5162550" y="3023077"/>
          <a:ext cx="6391275" cy="2847508"/>
        </p:xfrm>
        <a:graphic>
          <a:graphicData uri="http://schemas.openxmlformats.org/drawingml/2006/table">
            <a:tbl>
              <a:tblPr firstRow="1" bandRow="1">
                <a:tableStyleId>{7DF18680-E054-41AD-8BC1-D1AEF772440D}</a:tableStyleId>
              </a:tblPr>
              <a:tblGrid>
                <a:gridCol w="1581150">
                  <a:extLst>
                    <a:ext uri="{9D8B030D-6E8A-4147-A177-3AD203B41FA5}">
                      <a16:colId xmlns:a16="http://schemas.microsoft.com/office/drawing/2014/main" val="2524673320"/>
                    </a:ext>
                  </a:extLst>
                </a:gridCol>
                <a:gridCol w="4810125">
                  <a:extLst>
                    <a:ext uri="{9D8B030D-6E8A-4147-A177-3AD203B41FA5}">
                      <a16:colId xmlns:a16="http://schemas.microsoft.com/office/drawing/2014/main" val="1318408390"/>
                    </a:ext>
                  </a:extLst>
                </a:gridCol>
              </a:tblGrid>
              <a:tr h="453465">
                <a:tc>
                  <a:txBody>
                    <a:bodyPr/>
                    <a:lstStyle/>
                    <a:p>
                      <a:pPr algn="ctr"/>
                      <a:r>
                        <a:rPr lang="en-US" altLang="zh-CN" dirty="0"/>
                        <a:t> </a:t>
                      </a:r>
                      <a:r>
                        <a:rPr lang="zh-CN" altLang="en-US" sz="2000" dirty="0"/>
                        <a:t>提示词类型</a:t>
                      </a:r>
                      <a:endParaRPr lang="zh-CN" altLang="en-US" dirty="0"/>
                    </a:p>
                  </a:txBody>
                  <a:tcPr/>
                </a:tc>
                <a:tc>
                  <a:txBody>
                    <a:bodyPr/>
                    <a:lstStyle/>
                    <a:p>
                      <a:pPr algn="ctr"/>
                      <a:r>
                        <a:rPr lang="zh-CN" altLang="en-US" sz="2000" dirty="0"/>
                        <a:t>内容（电网下的鸟巢）</a:t>
                      </a:r>
                    </a:p>
                  </a:txBody>
                  <a:tcPr/>
                </a:tc>
                <a:extLst>
                  <a:ext uri="{0D108BD9-81ED-4DB2-BD59-A6C34878D82A}">
                    <a16:rowId xmlns:a16="http://schemas.microsoft.com/office/drawing/2014/main" val="1619717507"/>
                  </a:ext>
                </a:extLst>
              </a:tr>
              <a:tr h="1371214">
                <a:tc>
                  <a:txBody>
                    <a:bodyPr/>
                    <a:lstStyle/>
                    <a:p>
                      <a:endParaRPr lang="en-US" altLang="zh-CN" dirty="0"/>
                    </a:p>
                    <a:p>
                      <a:pPr algn="ctr"/>
                      <a:endParaRPr lang="en-US" altLang="zh-CN" dirty="0"/>
                    </a:p>
                    <a:p>
                      <a:pPr algn="ctr"/>
                      <a:r>
                        <a:rPr lang="zh-CN" altLang="en-US" dirty="0"/>
                        <a:t>正向提示词</a:t>
                      </a:r>
                    </a:p>
                  </a:txBody>
                  <a:tcPr/>
                </a:tc>
                <a:tc>
                  <a:txBody>
                    <a:bodyPr/>
                    <a:lstStyle/>
                    <a:p>
                      <a:r>
                        <a:rPr lang="en-US" altLang="zh-CN" sz="1200" dirty="0"/>
                        <a:t>(((The bird's nest is right on a telephone pole))), Very small bird's nest on a high-voltage transmission tower, (((very small nest))), Realistic bird's nest, (((A very little bird's nest ))), pole, The very small bird's nest is right on the electrified line, The vert small bird's nest is right on the high-voltage power towers, Extremely small nests, Real-life scenarios, High-voltage transmission towers</a:t>
                      </a:r>
                      <a:endParaRPr lang="zh-CN" altLang="en-US" sz="1200" dirty="0"/>
                    </a:p>
                  </a:txBody>
                  <a:tcPr/>
                </a:tc>
                <a:extLst>
                  <a:ext uri="{0D108BD9-81ED-4DB2-BD59-A6C34878D82A}">
                    <a16:rowId xmlns:a16="http://schemas.microsoft.com/office/drawing/2014/main" val="3904138755"/>
                  </a:ext>
                </a:extLst>
              </a:tr>
              <a:tr h="1022443">
                <a:tc>
                  <a:txBody>
                    <a:bodyPr/>
                    <a:lstStyle/>
                    <a:p>
                      <a:endParaRPr lang="en-US" altLang="zh-CN" dirty="0"/>
                    </a:p>
                    <a:p>
                      <a:pPr algn="ctr"/>
                      <a:r>
                        <a:rPr lang="zh-CN" altLang="en-US" dirty="0"/>
                        <a:t>反向提示词</a:t>
                      </a:r>
                    </a:p>
                  </a:txBody>
                  <a:tcPr/>
                </a:tc>
                <a:tc>
                  <a:txBody>
                    <a:bodyPr/>
                    <a:lstStyle/>
                    <a:p>
                      <a:r>
                        <a:rPr lang="en-US" altLang="zh-CN" sz="1600" kern="1200" dirty="0">
                          <a:solidFill>
                            <a:schemeClr val="dk1"/>
                          </a:solidFill>
                          <a:effectLst/>
                          <a:latin typeface="+mn-lt"/>
                          <a:ea typeface="+mn-ea"/>
                          <a:cs typeface="+mn-cs"/>
                        </a:rPr>
                        <a:t>Big trees, big nests, medium nests, Disconnect from the real world</a:t>
                      </a:r>
                      <a:endParaRPr lang="zh-CN" altLang="en-US" sz="1600" dirty="0"/>
                    </a:p>
                  </a:txBody>
                  <a:tcPr/>
                </a:tc>
                <a:extLst>
                  <a:ext uri="{0D108BD9-81ED-4DB2-BD59-A6C34878D82A}">
                    <a16:rowId xmlns:a16="http://schemas.microsoft.com/office/drawing/2014/main" val="2739829905"/>
                  </a:ext>
                </a:extLst>
              </a:tr>
            </a:tbl>
          </a:graphicData>
        </a:graphic>
      </p:graphicFrame>
      <p:sp>
        <p:nvSpPr>
          <p:cNvPr id="16" name="文本框 15">
            <a:extLst>
              <a:ext uri="{FF2B5EF4-FFF2-40B4-BE49-F238E27FC236}">
                <a16:creationId xmlns:a16="http://schemas.microsoft.com/office/drawing/2014/main" id="{19D053B5-CE6A-C329-2FC1-C83356DA7E99}"/>
              </a:ext>
            </a:extLst>
          </p:cNvPr>
          <p:cNvSpPr txBox="1"/>
          <p:nvPr/>
        </p:nvSpPr>
        <p:spPr>
          <a:xfrm>
            <a:off x="5410041" y="5940544"/>
            <a:ext cx="5896291" cy="369332"/>
          </a:xfrm>
          <a:prstGeom prst="rect">
            <a:avLst/>
          </a:prstGeom>
          <a:noFill/>
        </p:spPr>
        <p:txBody>
          <a:bodyPr wrap="square" rtlCol="0">
            <a:spAutoFit/>
          </a:bodyPr>
          <a:lstStyle/>
          <a:p>
            <a:r>
              <a:rPr lang="zh-CN" altLang="en-US" dirty="0"/>
              <a:t>模型的参数与提示词并未全部展示，详见论文中。</a:t>
            </a:r>
          </a:p>
        </p:txBody>
      </p:sp>
    </p:spTree>
    <p:extLst>
      <p:ext uri="{BB962C8B-B14F-4D97-AF65-F5344CB8AC3E}">
        <p14:creationId xmlns:p14="http://schemas.microsoft.com/office/powerpoint/2010/main" val="107314629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30.9,&quot;left&quot;:27.2,&quot;top&quot;:69.85,&quot;width&quot;:908.65}"/>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4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9_3*l_h_i*1_1_1"/>
  <p:tag name="KSO_WM_TEMPLATE_CATEGORY" val="diagram"/>
  <p:tag name="KSO_WM_TEMPLATE_INDEX" val="202324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608.3249606299213,&quot;left&quot;:25.35,&quot;top&quot;:-100.97496062992128,&quot;width&quot;: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93.7,&quot;left&quot;:-0.5653543307086693,&quot;top&quot;:146.3,&quot;width&quot;:960.5654330708661}"/>
</p:tagLst>
</file>

<file path=ppt/theme/theme1.xml><?xml version="1.0" encoding="utf-8"?>
<a:theme xmlns:a="http://schemas.openxmlformats.org/drawingml/2006/main" name="第一PPT，www.1ppt.com">
  <a:themeElements>
    <a:clrScheme name="自定义 1034">
      <a:dk1>
        <a:sysClr val="windowText" lastClr="000000"/>
      </a:dk1>
      <a:lt1>
        <a:sysClr val="window" lastClr="FFFFFF"/>
      </a:lt1>
      <a:dk2>
        <a:srgbClr val="44546A"/>
      </a:dk2>
      <a:lt2>
        <a:srgbClr val="E7E6E6"/>
      </a:lt2>
      <a:accent1>
        <a:srgbClr val="595959"/>
      </a:accent1>
      <a:accent2>
        <a:srgbClr val="7F7F7F"/>
      </a:accent2>
      <a:accent3>
        <a:srgbClr val="A5A5A5"/>
      </a:accent3>
      <a:accent4>
        <a:srgbClr val="FFC000"/>
      </a:accent4>
      <a:accent5>
        <a:srgbClr val="5B9BD5"/>
      </a:accent5>
      <a:accent6>
        <a:srgbClr val="70AD47"/>
      </a:accent6>
      <a:hlink>
        <a:srgbClr val="0563C1"/>
      </a:hlink>
      <a:folHlink>
        <a:srgbClr val="954F72"/>
      </a:folHlink>
    </a:clrScheme>
    <a:fontScheme name="4x2pyu2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34">
      <a:dk1>
        <a:sysClr val="windowText" lastClr="000000"/>
      </a:dk1>
      <a:lt1>
        <a:sysClr val="window" lastClr="FFFFFF"/>
      </a:lt1>
      <a:dk2>
        <a:srgbClr val="44546A"/>
      </a:dk2>
      <a:lt2>
        <a:srgbClr val="E7E6E6"/>
      </a:lt2>
      <a:accent1>
        <a:srgbClr val="595959"/>
      </a:accent1>
      <a:accent2>
        <a:srgbClr val="7F7F7F"/>
      </a:accent2>
      <a:accent3>
        <a:srgbClr val="A5A5A5"/>
      </a:accent3>
      <a:accent4>
        <a:srgbClr val="FFC000"/>
      </a:accent4>
      <a:accent5>
        <a:srgbClr val="5B9BD5"/>
      </a:accent5>
      <a:accent6>
        <a:srgbClr val="70AD47"/>
      </a:accent6>
      <a:hlink>
        <a:srgbClr val="0563C1"/>
      </a:hlink>
      <a:folHlink>
        <a:srgbClr val="954F72"/>
      </a:folHlink>
    </a:clrScheme>
    <a:fontScheme name="4x2pyu2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jzypdn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2113</Words>
  <Application>Microsoft Office PowerPoint</Application>
  <PresentationFormat>宽屏</PresentationFormat>
  <Paragraphs>294</Paragraphs>
  <Slides>23</Slides>
  <Notes>7</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23</vt:i4>
      </vt:variant>
    </vt:vector>
  </HeadingPairs>
  <TitlesOfParts>
    <vt:vector size="34" baseType="lpstr">
      <vt:lpstr>Source Han Sans CN Regular</vt:lpstr>
      <vt:lpstr>华文行楷</vt:lpstr>
      <vt:lpstr>思源宋体</vt:lpstr>
      <vt:lpstr>微软雅黑</vt:lpstr>
      <vt:lpstr>Arial</vt:lpstr>
      <vt:lpstr>Times New Roman</vt:lpstr>
      <vt:lpstr>Wingdings</vt:lpstr>
      <vt:lpstr>第一PPT，www.1ppt.com</vt:lpstr>
      <vt:lpstr>1_Office 主题​​</vt:lpstr>
      <vt:lpstr>自定义设计方案</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极简曲线</dc:title>
  <dc:creator>第一PPT</dc:creator>
  <cp:keywords>www.1ppt.com</cp:keywords>
  <dc:description>www.1ppt.com</dc:description>
  <cp:lastModifiedBy>雨馨 张</cp:lastModifiedBy>
  <cp:revision>72</cp:revision>
  <dcterms:created xsi:type="dcterms:W3CDTF">2019-05-29T13:37:00Z</dcterms:created>
  <dcterms:modified xsi:type="dcterms:W3CDTF">2024-11-02T08:40:12Z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